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Brick Sans" panose="020B0604020202020204" charset="0"/>
      <p:regular r:id="rId21"/>
    </p:embeddedFont>
    <p:embeddedFont>
      <p:font typeface="Montserrat" panose="00000500000000000000" pitchFamily="2" charset="0"/>
      <p:regular r:id="rId22"/>
    </p:embeddedFont>
    <p:embeddedFont>
      <p:font typeface="Montserrat Bold" panose="020B0604020202020204" charset="0"/>
      <p:regular r:id="rId23"/>
    </p:embeddedFont>
    <p:embeddedFont>
      <p:font typeface="Old Standard" panose="020B0604020202020204" charset="0"/>
      <p:regular r:id="rId24"/>
    </p:embeddedFont>
    <p:embeddedFont>
      <p:font typeface="Old Standard Bold" panose="020B0604020202020204" charset="0"/>
      <p:regular r:id="rId25"/>
    </p:embeddedFont>
    <p:embeddedFont>
      <p:font typeface="Prata" panose="020B0604020202020204" charset="0"/>
      <p:regular r:id="rId26"/>
    </p:embeddedFont>
    <p:embeddedFont>
      <p:font typeface="Roca One"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3" d="100"/>
          <a:sy n="73" d="100"/>
        </p:scale>
        <p:origin x="60" y="1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3.sv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3.sv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3727632" y="5538868"/>
            <a:ext cx="4697437" cy="4913254"/>
          </a:xfrm>
          <a:custGeom>
            <a:avLst/>
            <a:gdLst/>
            <a:ahLst/>
            <a:cxnLst/>
            <a:rect l="l" t="t" r="r" b="b"/>
            <a:pathLst>
              <a:path w="4697437" h="4913254">
                <a:moveTo>
                  <a:pt x="0" y="0"/>
                </a:moveTo>
                <a:lnTo>
                  <a:pt x="4697437" y="0"/>
                </a:lnTo>
                <a:lnTo>
                  <a:pt x="4697437" y="4913253"/>
                </a:lnTo>
                <a:lnTo>
                  <a:pt x="0" y="49132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800000">
            <a:off x="-116335" y="-82396"/>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846006" y="2926653"/>
            <a:ext cx="15983812" cy="5768833"/>
          </a:xfrm>
          <a:prstGeom prst="rect">
            <a:avLst/>
          </a:prstGeom>
        </p:spPr>
        <p:txBody>
          <a:bodyPr lIns="0" tIns="0" rIns="0" bIns="0" rtlCol="0" anchor="t">
            <a:spAutoFit/>
          </a:bodyPr>
          <a:lstStyle/>
          <a:p>
            <a:pPr algn="ctr">
              <a:lnSpc>
                <a:spcPts val="7617"/>
              </a:lnSpc>
            </a:pPr>
            <a:r>
              <a:rPr lang="en-US" sz="5951" b="1" spc="470" dirty="0">
                <a:solidFill>
                  <a:srgbClr val="FFFFFF"/>
                </a:solidFill>
                <a:latin typeface="Montserrat Bold"/>
                <a:ea typeface="Montserrat Bold"/>
                <a:cs typeface="Montserrat Bold"/>
                <a:sym typeface="Montserrat Bold"/>
              </a:rPr>
              <a:t>INTERNATIONAL CONFERENCE ON RECENT ADVANCEMENTS IN ARTIFICIAL INTELLIGENCE, COMPUTATIONAL INTELLIGENCE, AND INCLUSIVE TECHNOLOGIES  ICRAIC2IT - 2025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sp>
        <p:nvSpPr>
          <p:cNvPr id="3" name="TextBox 3"/>
          <p:cNvSpPr txBox="1"/>
          <p:nvPr/>
        </p:nvSpPr>
        <p:spPr>
          <a:xfrm>
            <a:off x="3334357" y="135337"/>
            <a:ext cx="11002403" cy="1094740"/>
          </a:xfrm>
          <a:prstGeom prst="rect">
            <a:avLst/>
          </a:prstGeom>
        </p:spPr>
        <p:txBody>
          <a:bodyPr lIns="0" tIns="0" rIns="0" bIns="0" rtlCol="0" anchor="t">
            <a:spAutoFit/>
          </a:bodyPr>
          <a:lstStyle/>
          <a:p>
            <a:pPr algn="ctr">
              <a:lnSpc>
                <a:spcPts val="8959"/>
              </a:lnSpc>
            </a:pPr>
            <a:r>
              <a:rPr lang="en-US" sz="6399" b="1" u="sng" dirty="0">
                <a:solidFill>
                  <a:srgbClr val="FFFFFF"/>
                </a:solidFill>
                <a:latin typeface="Montserrat Bold"/>
                <a:ea typeface="Montserrat Bold"/>
                <a:cs typeface="Montserrat Bold"/>
                <a:sym typeface="Montserrat Bold"/>
              </a:rPr>
              <a:t>RESULTS</a:t>
            </a:r>
          </a:p>
        </p:txBody>
      </p:sp>
      <p:sp>
        <p:nvSpPr>
          <p:cNvPr id="4" name="Freeform 4"/>
          <p:cNvSpPr/>
          <p:nvPr/>
        </p:nvSpPr>
        <p:spPr>
          <a:xfrm rot="-10800000">
            <a:off x="-116335" y="-82396"/>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5" name="Freeform 5"/>
          <p:cNvSpPr/>
          <p:nvPr/>
        </p:nvSpPr>
        <p:spPr>
          <a:xfrm>
            <a:off x="13590563" y="5299274"/>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6" name="Freeform 6"/>
          <p:cNvSpPr/>
          <p:nvPr/>
        </p:nvSpPr>
        <p:spPr>
          <a:xfrm>
            <a:off x="2767575" y="3754306"/>
            <a:ext cx="12752851" cy="6320931"/>
          </a:xfrm>
          <a:custGeom>
            <a:avLst/>
            <a:gdLst/>
            <a:ahLst/>
            <a:cxnLst/>
            <a:rect l="l" t="t" r="r" b="b"/>
            <a:pathLst>
              <a:path w="12752851" h="6320931">
                <a:moveTo>
                  <a:pt x="0" y="0"/>
                </a:moveTo>
                <a:lnTo>
                  <a:pt x="12752850" y="0"/>
                </a:lnTo>
                <a:lnTo>
                  <a:pt x="12752850" y="6320931"/>
                </a:lnTo>
                <a:lnTo>
                  <a:pt x="0" y="6320931"/>
                </a:lnTo>
                <a:lnTo>
                  <a:pt x="0" y="0"/>
                </a:lnTo>
                <a:close/>
              </a:path>
            </a:pathLst>
          </a:custGeom>
          <a:blipFill>
            <a:blip r:embed="rId5"/>
            <a:stretch>
              <a:fillRect l="-3885" t="-4995" r="-4041" b="-2519"/>
            </a:stretch>
          </a:blipFill>
        </p:spPr>
      </p:sp>
      <p:sp>
        <p:nvSpPr>
          <p:cNvPr id="7" name="TextBox 7"/>
          <p:cNvSpPr txBox="1"/>
          <p:nvPr/>
        </p:nvSpPr>
        <p:spPr>
          <a:xfrm>
            <a:off x="533827" y="1575723"/>
            <a:ext cx="17262126" cy="1934861"/>
          </a:xfrm>
          <a:prstGeom prst="rect">
            <a:avLst/>
          </a:prstGeom>
        </p:spPr>
        <p:txBody>
          <a:bodyPr lIns="0" tIns="0" rIns="0" bIns="0" rtlCol="0" anchor="t">
            <a:spAutoFit/>
          </a:bodyPr>
          <a:lstStyle/>
          <a:p>
            <a:pPr algn="ctr">
              <a:lnSpc>
                <a:spcPts val="3079"/>
              </a:lnSpc>
            </a:pPr>
            <a:r>
              <a:rPr lang="en-US" sz="2199" dirty="0">
                <a:solidFill>
                  <a:srgbClr val="FFFFFF"/>
                </a:solidFill>
                <a:latin typeface="Montserrat"/>
                <a:ea typeface="Montserrat"/>
                <a:cs typeface="Montserrat"/>
                <a:sym typeface="Montserrat"/>
              </a:rPr>
              <a:t>The graph illustrates the evolution of system states in a highly complex microgrid from 8 seconds onwards, focusing on key variables such as voltage state, current state, frequency deviation, control feedback, and PI controller output. The time axis ranges from 8.25 to 10.00 seconds, showing how these states fluctuate or stabilize over time. This visualization helps in analyzing the microgrid's dynamic </a:t>
            </a:r>
            <a:r>
              <a:rPr lang="en-US" sz="2199" dirty="0" err="1">
                <a:solidFill>
                  <a:srgbClr val="FFFFFF"/>
                </a:solidFill>
                <a:latin typeface="Montserrat"/>
                <a:ea typeface="Montserrat"/>
                <a:cs typeface="Montserrat"/>
                <a:sym typeface="Montserrat"/>
              </a:rPr>
              <a:t>behaviour</a:t>
            </a:r>
            <a:r>
              <a:rPr lang="en-US" sz="2199" dirty="0">
                <a:solidFill>
                  <a:srgbClr val="FFFFFF"/>
                </a:solidFill>
                <a:latin typeface="Montserrat"/>
                <a:ea typeface="Montserrat"/>
                <a:cs typeface="Montserrat"/>
                <a:sym typeface="Montserrat"/>
              </a:rPr>
              <a:t>, particularly in terms of frequency stability and control system performance under complex conditions.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sp>
        <p:nvSpPr>
          <p:cNvPr id="3" name="Freeform 3"/>
          <p:cNvSpPr/>
          <p:nvPr/>
        </p:nvSpPr>
        <p:spPr>
          <a:xfrm rot="-10800000">
            <a:off x="-116335" y="-82396"/>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3590563" y="5299274"/>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5" name="Freeform 5"/>
          <p:cNvSpPr/>
          <p:nvPr/>
        </p:nvSpPr>
        <p:spPr>
          <a:xfrm>
            <a:off x="3127788" y="2997293"/>
            <a:ext cx="12445911" cy="6607768"/>
          </a:xfrm>
          <a:custGeom>
            <a:avLst/>
            <a:gdLst/>
            <a:ahLst/>
            <a:cxnLst/>
            <a:rect l="l" t="t" r="r" b="b"/>
            <a:pathLst>
              <a:path w="12445911" h="6607768">
                <a:moveTo>
                  <a:pt x="0" y="0"/>
                </a:moveTo>
                <a:lnTo>
                  <a:pt x="12445911" y="0"/>
                </a:lnTo>
                <a:lnTo>
                  <a:pt x="12445911" y="6607768"/>
                </a:lnTo>
                <a:lnTo>
                  <a:pt x="0" y="6607768"/>
                </a:lnTo>
                <a:lnTo>
                  <a:pt x="0" y="0"/>
                </a:lnTo>
                <a:close/>
              </a:path>
            </a:pathLst>
          </a:custGeom>
          <a:blipFill>
            <a:blip r:embed="rId5"/>
            <a:stretch>
              <a:fillRect l="-707" t="-4820" r="-707"/>
            </a:stretch>
          </a:blipFill>
          <a:ln cap="rnd">
            <a:noFill/>
            <a:prstDash val="solid"/>
            <a:round/>
          </a:ln>
        </p:spPr>
      </p:sp>
      <p:sp>
        <p:nvSpPr>
          <p:cNvPr id="6" name="TextBox 6"/>
          <p:cNvSpPr txBox="1"/>
          <p:nvPr/>
        </p:nvSpPr>
        <p:spPr>
          <a:xfrm>
            <a:off x="438408" y="388211"/>
            <a:ext cx="17411183" cy="2193260"/>
          </a:xfrm>
          <a:prstGeom prst="rect">
            <a:avLst/>
          </a:prstGeom>
        </p:spPr>
        <p:txBody>
          <a:bodyPr lIns="0" tIns="0" rIns="0" bIns="0" rtlCol="0" anchor="t">
            <a:spAutoFit/>
          </a:bodyPr>
          <a:lstStyle/>
          <a:p>
            <a:pPr algn="ctr">
              <a:lnSpc>
                <a:spcPts val="3529"/>
              </a:lnSpc>
            </a:pPr>
            <a:r>
              <a:rPr lang="en-US" sz="2520">
                <a:solidFill>
                  <a:srgbClr val="FFFFFF"/>
                </a:solidFill>
                <a:latin typeface="Montserrat"/>
                <a:ea typeface="Montserrat"/>
                <a:cs typeface="Montserrat"/>
                <a:sym typeface="Montserrat"/>
              </a:rPr>
              <a:t>The graph depicts the voltage response of a highly complex microgrid from 8 to 10 seconds, highlighting the performance of an advanced droop control system. The voltage (V) is plotted against time (s), showing how the system stabilizes or fluctuates in response to disturbances or load changes. This visualization is crucial for evaluating the effectiveness of the droop control in maintaining voltage stability under dynamic conditions in the microgrid.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sp>
        <p:nvSpPr>
          <p:cNvPr id="3" name="Freeform 3"/>
          <p:cNvSpPr/>
          <p:nvPr/>
        </p:nvSpPr>
        <p:spPr>
          <a:xfrm rot="-10800000">
            <a:off x="-116335" y="-82396"/>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3590563" y="5299274"/>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5" name="Freeform 5"/>
          <p:cNvSpPr/>
          <p:nvPr/>
        </p:nvSpPr>
        <p:spPr>
          <a:xfrm>
            <a:off x="2643947" y="3388986"/>
            <a:ext cx="13000105" cy="6500053"/>
          </a:xfrm>
          <a:custGeom>
            <a:avLst/>
            <a:gdLst/>
            <a:ahLst/>
            <a:cxnLst/>
            <a:rect l="l" t="t" r="r" b="b"/>
            <a:pathLst>
              <a:path w="13000105" h="6500053">
                <a:moveTo>
                  <a:pt x="0" y="0"/>
                </a:moveTo>
                <a:lnTo>
                  <a:pt x="13000106" y="0"/>
                </a:lnTo>
                <a:lnTo>
                  <a:pt x="13000106" y="6500053"/>
                </a:lnTo>
                <a:lnTo>
                  <a:pt x="0" y="6500053"/>
                </a:lnTo>
                <a:lnTo>
                  <a:pt x="0" y="0"/>
                </a:lnTo>
                <a:close/>
              </a:path>
            </a:pathLst>
          </a:custGeom>
          <a:blipFill>
            <a:blip r:embed="rId5"/>
            <a:stretch>
              <a:fillRect/>
            </a:stretch>
          </a:blipFill>
        </p:spPr>
      </p:sp>
      <p:sp>
        <p:nvSpPr>
          <p:cNvPr id="6" name="TextBox 6"/>
          <p:cNvSpPr txBox="1"/>
          <p:nvPr/>
        </p:nvSpPr>
        <p:spPr>
          <a:xfrm>
            <a:off x="438408" y="388211"/>
            <a:ext cx="17411183" cy="2635193"/>
          </a:xfrm>
          <a:prstGeom prst="rect">
            <a:avLst/>
          </a:prstGeom>
        </p:spPr>
        <p:txBody>
          <a:bodyPr lIns="0" tIns="0" rIns="0" bIns="0" rtlCol="0" anchor="t">
            <a:spAutoFit/>
          </a:bodyPr>
          <a:lstStyle/>
          <a:p>
            <a:pPr algn="ctr">
              <a:lnSpc>
                <a:spcPts val="3529"/>
              </a:lnSpc>
            </a:pPr>
            <a:r>
              <a:rPr lang="en-US" sz="2520">
                <a:solidFill>
                  <a:srgbClr val="FFFFFF"/>
                </a:solidFill>
                <a:latin typeface="Montserrat"/>
                <a:ea typeface="Montserrat"/>
                <a:cs typeface="Montserrat"/>
                <a:sym typeface="Montserrat"/>
              </a:rPr>
              <a:t>The graph compares the small-signal frequency response of a microgrid using two different control methods: traditional droop control and an ANN (ANN)-based approach. The frequency (Hz) is plotted against reactive power (Var), showing that the ANN-controlled system (blue line) maintains tighter frequency stability around 50 Hz compared to the droopcontrolled system (red line), especially under varying reactive power conditions. This demonstrates the superior performance of ANN in minimizing frequency deviations and enhancing grid reliability.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sp>
        <p:nvSpPr>
          <p:cNvPr id="3" name="Freeform 3"/>
          <p:cNvSpPr/>
          <p:nvPr/>
        </p:nvSpPr>
        <p:spPr>
          <a:xfrm rot="-10800000">
            <a:off x="-116335" y="-82396"/>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3590563" y="5299274"/>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5" name="Freeform 5"/>
          <p:cNvSpPr/>
          <p:nvPr/>
        </p:nvSpPr>
        <p:spPr>
          <a:xfrm>
            <a:off x="2232384" y="3256215"/>
            <a:ext cx="13526704" cy="6746443"/>
          </a:xfrm>
          <a:custGeom>
            <a:avLst/>
            <a:gdLst/>
            <a:ahLst/>
            <a:cxnLst/>
            <a:rect l="l" t="t" r="r" b="b"/>
            <a:pathLst>
              <a:path w="13526704" h="6746443">
                <a:moveTo>
                  <a:pt x="0" y="0"/>
                </a:moveTo>
                <a:lnTo>
                  <a:pt x="13526703" y="0"/>
                </a:lnTo>
                <a:lnTo>
                  <a:pt x="13526703" y="6746443"/>
                </a:lnTo>
                <a:lnTo>
                  <a:pt x="0" y="6746443"/>
                </a:lnTo>
                <a:lnTo>
                  <a:pt x="0" y="0"/>
                </a:lnTo>
                <a:close/>
              </a:path>
            </a:pathLst>
          </a:custGeom>
          <a:blipFill>
            <a:blip r:embed="rId5"/>
            <a:stretch>
              <a:fillRect/>
            </a:stretch>
          </a:blipFill>
        </p:spPr>
      </p:sp>
      <p:sp>
        <p:nvSpPr>
          <p:cNvPr id="6" name="TextBox 6"/>
          <p:cNvSpPr txBox="1"/>
          <p:nvPr/>
        </p:nvSpPr>
        <p:spPr>
          <a:xfrm>
            <a:off x="438408" y="388211"/>
            <a:ext cx="17411183" cy="2635193"/>
          </a:xfrm>
          <a:prstGeom prst="rect">
            <a:avLst/>
          </a:prstGeom>
        </p:spPr>
        <p:txBody>
          <a:bodyPr lIns="0" tIns="0" rIns="0" bIns="0" rtlCol="0" anchor="t">
            <a:spAutoFit/>
          </a:bodyPr>
          <a:lstStyle/>
          <a:p>
            <a:pPr algn="ctr">
              <a:lnSpc>
                <a:spcPts val="3529"/>
              </a:lnSpc>
            </a:pPr>
            <a:r>
              <a:rPr lang="en-US" sz="2520">
                <a:solidFill>
                  <a:srgbClr val="FFFFFF"/>
                </a:solidFill>
                <a:latin typeface="Montserrat"/>
                <a:ea typeface="Montserrat"/>
                <a:cs typeface="Montserrat"/>
                <a:sym typeface="Montserrat"/>
              </a:rPr>
              <a:t>The graph compares the small-signal voltage response of a microgrid under two control strategies: conventional droop control and an ANN-based approach. The voltage (V) is plotted against active power (W) as shown in Figure, revealing that the ANN-controlled system (blue line) maintains more stable voltage levels near 230 V with smaller deviations compared to the droop-controlled system (red line). This highlights the ANN's superior ability to regulate voltage under varying active power conditions, ensuring better grid stability and performance.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sp>
        <p:nvSpPr>
          <p:cNvPr id="3" name="Freeform 3"/>
          <p:cNvSpPr/>
          <p:nvPr/>
        </p:nvSpPr>
        <p:spPr>
          <a:xfrm rot="-10800000">
            <a:off x="-116335" y="-82396"/>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3590563" y="5299274"/>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5" name="Freeform 5"/>
          <p:cNvSpPr/>
          <p:nvPr/>
        </p:nvSpPr>
        <p:spPr>
          <a:xfrm>
            <a:off x="2924687" y="3925508"/>
            <a:ext cx="10902298" cy="6088702"/>
          </a:xfrm>
          <a:custGeom>
            <a:avLst/>
            <a:gdLst/>
            <a:ahLst/>
            <a:cxnLst/>
            <a:rect l="l" t="t" r="r" b="b"/>
            <a:pathLst>
              <a:path w="10902298" h="6088702">
                <a:moveTo>
                  <a:pt x="0" y="0"/>
                </a:moveTo>
                <a:lnTo>
                  <a:pt x="10902298" y="0"/>
                </a:lnTo>
                <a:lnTo>
                  <a:pt x="10902298" y="6088702"/>
                </a:lnTo>
                <a:lnTo>
                  <a:pt x="0" y="6088702"/>
                </a:lnTo>
                <a:lnTo>
                  <a:pt x="0" y="0"/>
                </a:lnTo>
                <a:close/>
              </a:path>
            </a:pathLst>
          </a:custGeom>
          <a:blipFill>
            <a:blip r:embed="rId5"/>
            <a:stretch>
              <a:fillRect l="-5527" r="-6167"/>
            </a:stretch>
          </a:blipFill>
        </p:spPr>
      </p:sp>
      <p:sp>
        <p:nvSpPr>
          <p:cNvPr id="6" name="TextBox 6"/>
          <p:cNvSpPr txBox="1"/>
          <p:nvPr/>
        </p:nvSpPr>
        <p:spPr>
          <a:xfrm>
            <a:off x="536471" y="388211"/>
            <a:ext cx="16722829" cy="3189793"/>
          </a:xfrm>
          <a:prstGeom prst="rect">
            <a:avLst/>
          </a:prstGeom>
        </p:spPr>
        <p:txBody>
          <a:bodyPr lIns="0" tIns="0" rIns="0" bIns="0" rtlCol="0" anchor="t">
            <a:spAutoFit/>
          </a:bodyPr>
          <a:lstStyle/>
          <a:p>
            <a:pPr algn="ctr">
              <a:lnSpc>
                <a:spcPts val="3209"/>
              </a:lnSpc>
            </a:pPr>
            <a:r>
              <a:rPr lang="en-US" sz="2292">
                <a:solidFill>
                  <a:srgbClr val="FFFFFF"/>
                </a:solidFill>
                <a:latin typeface="Montserrat"/>
                <a:ea typeface="Montserrat"/>
                <a:cs typeface="Montserrat"/>
                <a:sym typeface="Montserrat"/>
              </a:rPr>
              <a:t>The graph compares the frequency response of a microgrid using an ANN control versus a traditional optimized droop control method. The frequency (Hz) is plotted against reactive power (Var), demonstrating that the ANN-based control (blue line) achieves more stable frequency regulation across a wide range of reactive power variations (300–900 Var) compared to the droop-controlled system (red line). The ANN maintains frequency closer to the nominal value (likely 50 Hz or 60 Hz, though not explicitly labelled), with smaller deviations, particularly under higher reactive power loads. This suggests that ANN control enhances grid resilience and dynamic performance, reducing frequency fluctuations that could otherwise affect power quality. The optimized droop method, while improved over basic droop, still shows greater sensitivity to reactive power changes.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sp>
        <p:nvSpPr>
          <p:cNvPr id="3" name="Freeform 3"/>
          <p:cNvSpPr/>
          <p:nvPr/>
        </p:nvSpPr>
        <p:spPr>
          <a:xfrm rot="-10800000">
            <a:off x="-116335" y="-82396"/>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3590563" y="5299274"/>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5" name="Freeform 5"/>
          <p:cNvSpPr/>
          <p:nvPr/>
        </p:nvSpPr>
        <p:spPr>
          <a:xfrm>
            <a:off x="3062263" y="3252644"/>
            <a:ext cx="12163475" cy="6474728"/>
          </a:xfrm>
          <a:custGeom>
            <a:avLst/>
            <a:gdLst/>
            <a:ahLst/>
            <a:cxnLst/>
            <a:rect l="l" t="t" r="r" b="b"/>
            <a:pathLst>
              <a:path w="12163475" h="6474728">
                <a:moveTo>
                  <a:pt x="0" y="0"/>
                </a:moveTo>
                <a:lnTo>
                  <a:pt x="12163474" y="0"/>
                </a:lnTo>
                <a:lnTo>
                  <a:pt x="12163474" y="6474728"/>
                </a:lnTo>
                <a:lnTo>
                  <a:pt x="0" y="6474728"/>
                </a:lnTo>
                <a:lnTo>
                  <a:pt x="0" y="0"/>
                </a:lnTo>
                <a:close/>
              </a:path>
            </a:pathLst>
          </a:custGeom>
          <a:blipFill>
            <a:blip r:embed="rId5"/>
            <a:stretch>
              <a:fillRect l="-4638" r="-2898"/>
            </a:stretch>
          </a:blipFill>
        </p:spPr>
      </p:sp>
      <p:sp>
        <p:nvSpPr>
          <p:cNvPr id="6" name="TextBox 6"/>
          <p:cNvSpPr txBox="1"/>
          <p:nvPr/>
        </p:nvSpPr>
        <p:spPr>
          <a:xfrm>
            <a:off x="536471" y="388211"/>
            <a:ext cx="17395344" cy="2483880"/>
          </a:xfrm>
          <a:prstGeom prst="rect">
            <a:avLst/>
          </a:prstGeom>
        </p:spPr>
        <p:txBody>
          <a:bodyPr lIns="0" tIns="0" rIns="0" bIns="0" rtlCol="0" anchor="t">
            <a:spAutoFit/>
          </a:bodyPr>
          <a:lstStyle/>
          <a:p>
            <a:pPr algn="ctr">
              <a:lnSpc>
                <a:spcPts val="3338"/>
              </a:lnSpc>
            </a:pPr>
            <a:r>
              <a:rPr lang="en-US" sz="2384">
                <a:solidFill>
                  <a:srgbClr val="FFFFFF"/>
                </a:solidFill>
                <a:latin typeface="Montserrat"/>
                <a:ea typeface="Montserrat"/>
                <a:cs typeface="Montserrat"/>
                <a:sym typeface="Montserrat"/>
              </a:rPr>
              <a:t>The graph compares the voltage response of a microgrid using ANN control versus optimized droop control, plotting voltage (V) against active power (W). The ANN-controlled system (blue line) demonstrates superior voltage stability with minimal deviations across varying loads (700–1300 W), while optimized droop (red line) exhibits larger fluctuations, particularly at higher power levels. This highlights ANN's effectiveness in maintaining consistent voltage regulation, making it a more reliable solution for dynamic microgrid operations compared to traditional droop-based methods as depicted in Figure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grpSp>
        <p:nvGrpSpPr>
          <p:cNvPr id="3" name="Group 3"/>
          <p:cNvGrpSpPr/>
          <p:nvPr/>
        </p:nvGrpSpPr>
        <p:grpSpPr>
          <a:xfrm>
            <a:off x="849681" y="2068335"/>
            <a:ext cx="16783139" cy="7474818"/>
            <a:chOff x="0" y="0"/>
            <a:chExt cx="4420251" cy="1968676"/>
          </a:xfrm>
        </p:grpSpPr>
        <p:sp>
          <p:nvSpPr>
            <p:cNvPr id="4" name="Freeform 4"/>
            <p:cNvSpPr/>
            <p:nvPr/>
          </p:nvSpPr>
          <p:spPr>
            <a:xfrm>
              <a:off x="0" y="0"/>
              <a:ext cx="4420250" cy="1968676"/>
            </a:xfrm>
            <a:custGeom>
              <a:avLst/>
              <a:gdLst/>
              <a:ahLst/>
              <a:cxnLst/>
              <a:rect l="l" t="t" r="r" b="b"/>
              <a:pathLst>
                <a:path w="4420250" h="1968676">
                  <a:moveTo>
                    <a:pt x="9226" y="0"/>
                  </a:moveTo>
                  <a:lnTo>
                    <a:pt x="4411025" y="0"/>
                  </a:lnTo>
                  <a:cubicBezTo>
                    <a:pt x="4413471" y="0"/>
                    <a:pt x="4415818" y="972"/>
                    <a:pt x="4417548" y="2702"/>
                  </a:cubicBezTo>
                  <a:cubicBezTo>
                    <a:pt x="4419278" y="4432"/>
                    <a:pt x="4420250" y="6779"/>
                    <a:pt x="4420250" y="9226"/>
                  </a:cubicBezTo>
                  <a:lnTo>
                    <a:pt x="4420250" y="1959451"/>
                  </a:lnTo>
                  <a:cubicBezTo>
                    <a:pt x="4420250" y="1964546"/>
                    <a:pt x="4416120" y="1968676"/>
                    <a:pt x="4411025" y="1968676"/>
                  </a:cubicBezTo>
                  <a:lnTo>
                    <a:pt x="9226" y="1968676"/>
                  </a:lnTo>
                  <a:cubicBezTo>
                    <a:pt x="4131" y="1968676"/>
                    <a:pt x="0" y="1964546"/>
                    <a:pt x="0" y="1959451"/>
                  </a:cubicBezTo>
                  <a:lnTo>
                    <a:pt x="0" y="9226"/>
                  </a:lnTo>
                  <a:cubicBezTo>
                    <a:pt x="0" y="4131"/>
                    <a:pt x="4131" y="0"/>
                    <a:pt x="9226" y="0"/>
                  </a:cubicBezTo>
                  <a:close/>
                </a:path>
              </a:pathLst>
            </a:custGeom>
            <a:solidFill>
              <a:srgbClr val="FFFFFF"/>
            </a:solidFill>
          </p:spPr>
        </p:sp>
        <p:sp>
          <p:nvSpPr>
            <p:cNvPr id="5" name="TextBox 5"/>
            <p:cNvSpPr txBox="1"/>
            <p:nvPr/>
          </p:nvSpPr>
          <p:spPr>
            <a:xfrm>
              <a:off x="0" y="-38100"/>
              <a:ext cx="4420251" cy="2006776"/>
            </a:xfrm>
            <a:prstGeom prst="rect">
              <a:avLst/>
            </a:prstGeom>
          </p:spPr>
          <p:txBody>
            <a:bodyPr lIns="50800" tIns="50800" rIns="50800" bIns="50800" rtlCol="0" anchor="ctr"/>
            <a:lstStyle/>
            <a:p>
              <a:pPr algn="ctr">
                <a:lnSpc>
                  <a:spcPts val="3111"/>
                </a:lnSpc>
              </a:pPr>
              <a:endParaRPr/>
            </a:p>
          </p:txBody>
        </p:sp>
      </p:grpSp>
      <p:sp>
        <p:nvSpPr>
          <p:cNvPr id="6" name="Freeform 6"/>
          <p:cNvSpPr/>
          <p:nvPr/>
        </p:nvSpPr>
        <p:spPr>
          <a:xfrm>
            <a:off x="13727632" y="5538868"/>
            <a:ext cx="4697437" cy="4913254"/>
          </a:xfrm>
          <a:custGeom>
            <a:avLst/>
            <a:gdLst/>
            <a:ahLst/>
            <a:cxnLst/>
            <a:rect l="l" t="t" r="r" b="b"/>
            <a:pathLst>
              <a:path w="4697437" h="4913254">
                <a:moveTo>
                  <a:pt x="0" y="0"/>
                </a:moveTo>
                <a:lnTo>
                  <a:pt x="4697437" y="0"/>
                </a:lnTo>
                <a:lnTo>
                  <a:pt x="4697437" y="4913253"/>
                </a:lnTo>
                <a:lnTo>
                  <a:pt x="0" y="4913253"/>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2101765" y="373380"/>
            <a:ext cx="12938502" cy="1177290"/>
          </a:xfrm>
          <a:prstGeom prst="rect">
            <a:avLst/>
          </a:prstGeom>
        </p:spPr>
        <p:txBody>
          <a:bodyPr lIns="0" tIns="0" rIns="0" bIns="0" rtlCol="0" anchor="t">
            <a:spAutoFit/>
          </a:bodyPr>
          <a:lstStyle/>
          <a:p>
            <a:pPr algn="ctr">
              <a:lnSpc>
                <a:spcPts val="9659"/>
              </a:lnSpc>
            </a:pPr>
            <a:r>
              <a:rPr lang="en-US" sz="6899" b="1" u="sng">
                <a:solidFill>
                  <a:srgbClr val="FFFFFF"/>
                </a:solidFill>
                <a:latin typeface="Montserrat Bold"/>
                <a:ea typeface="Montserrat Bold"/>
                <a:cs typeface="Montserrat Bold"/>
                <a:sym typeface="Montserrat Bold"/>
              </a:rPr>
              <a:t>CONCLUSION</a:t>
            </a:r>
          </a:p>
        </p:txBody>
      </p:sp>
      <p:sp>
        <p:nvSpPr>
          <p:cNvPr id="8" name="Freeform 8"/>
          <p:cNvSpPr/>
          <p:nvPr/>
        </p:nvSpPr>
        <p:spPr>
          <a:xfrm rot="-10800000">
            <a:off x="-116335" y="-82396"/>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1199269" y="2449489"/>
            <a:ext cx="16083963" cy="6655360"/>
          </a:xfrm>
          <a:prstGeom prst="rect">
            <a:avLst/>
          </a:prstGeom>
        </p:spPr>
        <p:txBody>
          <a:bodyPr lIns="0" tIns="0" rIns="0" bIns="0" rtlCol="0" anchor="t">
            <a:spAutoFit/>
          </a:bodyPr>
          <a:lstStyle/>
          <a:p>
            <a:pPr algn="ctr">
              <a:lnSpc>
                <a:spcPts val="3819"/>
              </a:lnSpc>
            </a:pPr>
            <a:r>
              <a:rPr lang="en-US" sz="2727">
                <a:solidFill>
                  <a:srgbClr val="010F1F"/>
                </a:solidFill>
                <a:latin typeface="Montserrat"/>
                <a:ea typeface="Montserrat"/>
                <a:cs typeface="Montserrat"/>
                <a:sym typeface="Montserrat"/>
              </a:rPr>
              <a:t>This study highlights the effectiveness of an ANN-based droop control framework in enhancing the stability and dynamic performance of complex microgrid structures. A comparative evaluation against conventional and optimized droop techniques confirms that the ANN-based method significantly improves voltage and frequency regulation during oscillating load patterns. Empirical results depict that the incorporation of ANN mitigates frequency fluctuations, imposes tighter voltage stability, and enhances overall system robustness. These improvements together enhance power quality and grid reliability, especially in dynamically changing microgrid environments. The findings confirm ANNbased control as a reliable substitute for traditional droop mechanisms in contemporary power systems. In addition, the ANN model demonstrates better adaptability to nonlinear power fluctuations, suppressing transient oscillations and improving system response time. Future research will potentially explore hybridized learning frameworks and more advanced optimization methods to further enhance ANN effectiveness, with greater stability and operational performance under a wide variety of microgrid conditions.</a:t>
            </a:r>
          </a:p>
        </p:txBody>
      </p:sp>
      <p:sp>
        <p:nvSpPr>
          <p:cNvPr id="10" name="Freeform 10"/>
          <p:cNvSpPr/>
          <p:nvPr/>
        </p:nvSpPr>
        <p:spPr>
          <a:xfrm>
            <a:off x="12529334" y="312960"/>
            <a:ext cx="1408056" cy="1431481"/>
          </a:xfrm>
          <a:custGeom>
            <a:avLst/>
            <a:gdLst/>
            <a:ahLst/>
            <a:cxnLst/>
            <a:rect l="l" t="t" r="r" b="b"/>
            <a:pathLst>
              <a:path w="1408056" h="1431481">
                <a:moveTo>
                  <a:pt x="0" y="0"/>
                </a:moveTo>
                <a:lnTo>
                  <a:pt x="1408057" y="0"/>
                </a:lnTo>
                <a:lnTo>
                  <a:pt x="1408057" y="1431480"/>
                </a:lnTo>
                <a:lnTo>
                  <a:pt x="0" y="14314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grpSp>
        <p:nvGrpSpPr>
          <p:cNvPr id="3" name="Group 3"/>
          <p:cNvGrpSpPr/>
          <p:nvPr/>
        </p:nvGrpSpPr>
        <p:grpSpPr>
          <a:xfrm>
            <a:off x="642808" y="1478693"/>
            <a:ext cx="17327347" cy="8506505"/>
            <a:chOff x="0" y="0"/>
            <a:chExt cx="4563581" cy="2240396"/>
          </a:xfrm>
        </p:grpSpPr>
        <p:sp>
          <p:nvSpPr>
            <p:cNvPr id="4" name="Freeform 4"/>
            <p:cNvSpPr/>
            <p:nvPr/>
          </p:nvSpPr>
          <p:spPr>
            <a:xfrm>
              <a:off x="0" y="0"/>
              <a:ext cx="4563581" cy="2240396"/>
            </a:xfrm>
            <a:custGeom>
              <a:avLst/>
              <a:gdLst/>
              <a:ahLst/>
              <a:cxnLst/>
              <a:rect l="l" t="t" r="r" b="b"/>
              <a:pathLst>
                <a:path w="4563581" h="2240396">
                  <a:moveTo>
                    <a:pt x="8936" y="0"/>
                  </a:moveTo>
                  <a:lnTo>
                    <a:pt x="4554645" y="0"/>
                  </a:lnTo>
                  <a:cubicBezTo>
                    <a:pt x="4557015" y="0"/>
                    <a:pt x="4559288" y="941"/>
                    <a:pt x="4560964" y="2617"/>
                  </a:cubicBezTo>
                  <a:cubicBezTo>
                    <a:pt x="4562640" y="4293"/>
                    <a:pt x="4563581" y="6566"/>
                    <a:pt x="4563581" y="8936"/>
                  </a:cubicBezTo>
                  <a:lnTo>
                    <a:pt x="4563581" y="2231460"/>
                  </a:lnTo>
                  <a:cubicBezTo>
                    <a:pt x="4563581" y="2236395"/>
                    <a:pt x="4559580" y="2240396"/>
                    <a:pt x="4554645" y="2240396"/>
                  </a:cubicBezTo>
                  <a:lnTo>
                    <a:pt x="8936" y="2240396"/>
                  </a:lnTo>
                  <a:cubicBezTo>
                    <a:pt x="4001" y="2240396"/>
                    <a:pt x="0" y="2236395"/>
                    <a:pt x="0" y="2231460"/>
                  </a:cubicBezTo>
                  <a:lnTo>
                    <a:pt x="0" y="8936"/>
                  </a:lnTo>
                  <a:cubicBezTo>
                    <a:pt x="0" y="4001"/>
                    <a:pt x="4001" y="0"/>
                    <a:pt x="8936" y="0"/>
                  </a:cubicBezTo>
                  <a:close/>
                </a:path>
              </a:pathLst>
            </a:custGeom>
            <a:solidFill>
              <a:srgbClr val="48699F">
                <a:alpha val="75686"/>
              </a:srgbClr>
            </a:solidFill>
          </p:spPr>
        </p:sp>
        <p:sp>
          <p:nvSpPr>
            <p:cNvPr id="5" name="TextBox 5"/>
            <p:cNvSpPr txBox="1"/>
            <p:nvPr/>
          </p:nvSpPr>
          <p:spPr>
            <a:xfrm>
              <a:off x="0" y="-38100"/>
              <a:ext cx="4563581" cy="2278496"/>
            </a:xfrm>
            <a:prstGeom prst="rect">
              <a:avLst/>
            </a:prstGeom>
          </p:spPr>
          <p:txBody>
            <a:bodyPr lIns="50800" tIns="50800" rIns="50800" bIns="50800" rtlCol="0" anchor="ctr"/>
            <a:lstStyle/>
            <a:p>
              <a:pPr algn="ctr">
                <a:lnSpc>
                  <a:spcPts val="3111"/>
                </a:lnSpc>
              </a:pPr>
              <a:endParaRPr/>
            </a:p>
          </p:txBody>
        </p:sp>
      </p:grpSp>
      <p:sp>
        <p:nvSpPr>
          <p:cNvPr id="6" name="Freeform 6"/>
          <p:cNvSpPr/>
          <p:nvPr/>
        </p:nvSpPr>
        <p:spPr>
          <a:xfrm>
            <a:off x="13727632" y="5538868"/>
            <a:ext cx="4697437" cy="4913254"/>
          </a:xfrm>
          <a:custGeom>
            <a:avLst/>
            <a:gdLst/>
            <a:ahLst/>
            <a:cxnLst/>
            <a:rect l="l" t="t" r="r" b="b"/>
            <a:pathLst>
              <a:path w="4697437" h="4913254">
                <a:moveTo>
                  <a:pt x="0" y="0"/>
                </a:moveTo>
                <a:lnTo>
                  <a:pt x="4697437" y="0"/>
                </a:lnTo>
                <a:lnTo>
                  <a:pt x="4697437" y="4913253"/>
                </a:lnTo>
                <a:lnTo>
                  <a:pt x="0" y="4913253"/>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2617687" y="157764"/>
            <a:ext cx="12938502" cy="1219836"/>
          </a:xfrm>
          <a:prstGeom prst="rect">
            <a:avLst/>
          </a:prstGeom>
        </p:spPr>
        <p:txBody>
          <a:bodyPr lIns="0" tIns="0" rIns="0" bIns="0" rtlCol="0" anchor="t">
            <a:spAutoFit/>
          </a:bodyPr>
          <a:lstStyle/>
          <a:p>
            <a:pPr algn="ctr">
              <a:lnSpc>
                <a:spcPts val="9939"/>
              </a:lnSpc>
            </a:pPr>
            <a:r>
              <a:rPr lang="en-US" sz="7099" b="1" u="sng">
                <a:solidFill>
                  <a:srgbClr val="FFFFFF"/>
                </a:solidFill>
                <a:latin typeface="Montserrat Bold"/>
                <a:ea typeface="Montserrat Bold"/>
                <a:cs typeface="Montserrat Bold"/>
                <a:sym typeface="Montserrat Bold"/>
              </a:rPr>
              <a:t>FUTURE WORKS</a:t>
            </a:r>
          </a:p>
        </p:txBody>
      </p:sp>
      <p:sp>
        <p:nvSpPr>
          <p:cNvPr id="8" name="Freeform 8"/>
          <p:cNvSpPr/>
          <p:nvPr/>
        </p:nvSpPr>
        <p:spPr>
          <a:xfrm rot="-10800000">
            <a:off x="-116335" y="-82396"/>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9" name="Freeform 9"/>
          <p:cNvSpPr/>
          <p:nvPr/>
        </p:nvSpPr>
        <p:spPr>
          <a:xfrm>
            <a:off x="14237315" y="397719"/>
            <a:ext cx="1103500" cy="882800"/>
          </a:xfrm>
          <a:custGeom>
            <a:avLst/>
            <a:gdLst/>
            <a:ahLst/>
            <a:cxnLst/>
            <a:rect l="l" t="t" r="r" b="b"/>
            <a:pathLst>
              <a:path w="1103500" h="882800">
                <a:moveTo>
                  <a:pt x="0" y="0"/>
                </a:moveTo>
                <a:lnTo>
                  <a:pt x="1103500" y="0"/>
                </a:lnTo>
                <a:lnTo>
                  <a:pt x="1103500" y="882800"/>
                </a:lnTo>
                <a:lnTo>
                  <a:pt x="0" y="882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1043013" y="1932895"/>
            <a:ext cx="16526937" cy="7540951"/>
          </a:xfrm>
          <a:prstGeom prst="rect">
            <a:avLst/>
          </a:prstGeom>
        </p:spPr>
        <p:txBody>
          <a:bodyPr lIns="0" tIns="0" rIns="0" bIns="0" rtlCol="0" anchor="t">
            <a:spAutoFit/>
          </a:bodyPr>
          <a:lstStyle/>
          <a:p>
            <a:pPr algn="ctr">
              <a:lnSpc>
                <a:spcPts val="3307"/>
              </a:lnSpc>
            </a:pPr>
            <a:r>
              <a:rPr lang="en-US" sz="2362">
                <a:solidFill>
                  <a:srgbClr val="FFFFFF"/>
                </a:solidFill>
                <a:latin typeface="Montserrat"/>
                <a:ea typeface="Montserrat"/>
                <a:cs typeface="Montserrat"/>
                <a:sym typeface="Montserrat"/>
              </a:rPr>
              <a:t>Future studies will be directed at further improving the ANN-based droop control with real-time learning algorithms and adaptive tuning methods to enable the system to automatically tune its control parameters in accordance with changing grid conditions. Moreover, incorporating reinforcement learning algorithms could highly improve the ANN's decision-making capacity to adjust voltage and frequency control dynamically with respect to extremely uncertain and transient disturbances. Experimental verification by hardware-in-the-loop (HIL) simulations and actual microgrid testbeds will be imperative to guaranteeing the application feasibility and resilience of the presented method. Further, the development of the ANN control framework for multi-microgrid systems with decentralized control coordination will be investigated for enhancing the scalability, interoperability, and reliability in large-scale power grids. Incorporating federated learning and distributed AI methods can further advance joint decision-making between multiple microgrids while guaranteeing minimal control action latency. Additionally, incorporating hybrid ANN models with physics-informed learning may offer deeper insights into power-electronic interactions, improving predictive precision of voltage and frequency stabilization under nonlinear grid conditions. Mitigating cybersecurity issues related to AI-based control in power systems will be another critical area of focus, with the adoption of secure communication protocols and anomaly detection techniques to protect against potential cyber attacks. Lastly, studying the economic effects of ANN-based droop control on power system economics, such as cost-benefit analysis and energy efficiency enhancements, will yield important insights into its viability for large-scale implementation in contemporary smart grids.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sp>
        <p:nvSpPr>
          <p:cNvPr id="3" name="Freeform 3"/>
          <p:cNvSpPr/>
          <p:nvPr/>
        </p:nvSpPr>
        <p:spPr>
          <a:xfrm rot="-10800000">
            <a:off x="-116335" y="-82396"/>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3590563" y="5299274"/>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5" name="Freeform 5"/>
          <p:cNvSpPr/>
          <p:nvPr/>
        </p:nvSpPr>
        <p:spPr>
          <a:xfrm>
            <a:off x="4418621" y="348501"/>
            <a:ext cx="8247812" cy="9589997"/>
          </a:xfrm>
          <a:custGeom>
            <a:avLst/>
            <a:gdLst/>
            <a:ahLst/>
            <a:cxnLst/>
            <a:rect l="l" t="t" r="r" b="b"/>
            <a:pathLst>
              <a:path w="8247812" h="9589997">
                <a:moveTo>
                  <a:pt x="0" y="0"/>
                </a:moveTo>
                <a:lnTo>
                  <a:pt x="8247812" y="0"/>
                </a:lnTo>
                <a:lnTo>
                  <a:pt x="8247812" y="9589998"/>
                </a:lnTo>
                <a:lnTo>
                  <a:pt x="0" y="9589998"/>
                </a:lnTo>
                <a:lnTo>
                  <a:pt x="0" y="0"/>
                </a:lnTo>
                <a:close/>
              </a:path>
            </a:pathLst>
          </a:custGeom>
          <a:blipFill>
            <a:blip r:embed="rId5"/>
            <a:stretch>
              <a:fillRect l="-162" r="-162" b="-39"/>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24706"/>
              </a:srgbClr>
            </a:soli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3111"/>
                </a:lnSpc>
              </a:pPr>
              <a:endParaRPr/>
            </a:p>
          </p:txBody>
        </p:sp>
      </p:grpSp>
      <p:sp>
        <p:nvSpPr>
          <p:cNvPr id="6" name="Freeform 6"/>
          <p:cNvSpPr/>
          <p:nvPr/>
        </p:nvSpPr>
        <p:spPr>
          <a:xfrm>
            <a:off x="13727632" y="5538868"/>
            <a:ext cx="4697437" cy="4913254"/>
          </a:xfrm>
          <a:custGeom>
            <a:avLst/>
            <a:gdLst/>
            <a:ahLst/>
            <a:cxnLst/>
            <a:rect l="l" t="t" r="r" b="b"/>
            <a:pathLst>
              <a:path w="4697437" h="4913254">
                <a:moveTo>
                  <a:pt x="0" y="0"/>
                </a:moveTo>
                <a:lnTo>
                  <a:pt x="4697437" y="0"/>
                </a:lnTo>
                <a:lnTo>
                  <a:pt x="4697437" y="4913253"/>
                </a:lnTo>
                <a:lnTo>
                  <a:pt x="0" y="4913253"/>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3194269" y="1562101"/>
            <a:ext cx="11114176" cy="5114936"/>
            <a:chOff x="0" y="0"/>
            <a:chExt cx="1067164" cy="510193"/>
          </a:xfrm>
        </p:grpSpPr>
        <p:sp>
          <p:nvSpPr>
            <p:cNvPr id="8" name="Freeform 8"/>
            <p:cNvSpPr/>
            <p:nvPr/>
          </p:nvSpPr>
          <p:spPr>
            <a:xfrm>
              <a:off x="0" y="0"/>
              <a:ext cx="1067164" cy="510193"/>
            </a:xfrm>
            <a:custGeom>
              <a:avLst/>
              <a:gdLst/>
              <a:ahLst/>
              <a:cxnLst/>
              <a:rect l="l" t="t" r="r" b="b"/>
              <a:pathLst>
                <a:path w="1067164" h="510193">
                  <a:moveTo>
                    <a:pt x="15712" y="0"/>
                  </a:moveTo>
                  <a:lnTo>
                    <a:pt x="1051452" y="0"/>
                  </a:lnTo>
                  <a:cubicBezTo>
                    <a:pt x="1060129" y="0"/>
                    <a:pt x="1067164" y="7034"/>
                    <a:pt x="1067164" y="15712"/>
                  </a:cubicBezTo>
                  <a:lnTo>
                    <a:pt x="1067164" y="494481"/>
                  </a:lnTo>
                  <a:cubicBezTo>
                    <a:pt x="1067164" y="503159"/>
                    <a:pt x="1060129" y="510193"/>
                    <a:pt x="1051452" y="510193"/>
                  </a:cubicBezTo>
                  <a:lnTo>
                    <a:pt x="15712" y="510193"/>
                  </a:lnTo>
                  <a:cubicBezTo>
                    <a:pt x="7034" y="510193"/>
                    <a:pt x="0" y="503159"/>
                    <a:pt x="0" y="494481"/>
                  </a:cubicBezTo>
                  <a:lnTo>
                    <a:pt x="0" y="15712"/>
                  </a:lnTo>
                  <a:cubicBezTo>
                    <a:pt x="0" y="7034"/>
                    <a:pt x="7034" y="0"/>
                    <a:pt x="15712" y="0"/>
                  </a:cubicBezTo>
                  <a:close/>
                </a:path>
              </a:pathLst>
            </a:custGeom>
            <a:blipFill>
              <a:blip r:embed="rId5"/>
              <a:stretch>
                <a:fillRect t="-8828" b="-8828"/>
              </a:stretch>
            </a:blipFill>
          </p:spPr>
        </p:sp>
      </p:grpSp>
      <p:grpSp>
        <p:nvGrpSpPr>
          <p:cNvPr id="9" name="Group 9"/>
          <p:cNvGrpSpPr/>
          <p:nvPr/>
        </p:nvGrpSpPr>
        <p:grpSpPr>
          <a:xfrm>
            <a:off x="3194273" y="6567142"/>
            <a:ext cx="11114177" cy="2514600"/>
            <a:chOff x="0" y="0"/>
            <a:chExt cx="2468026" cy="555584"/>
          </a:xfrm>
        </p:grpSpPr>
        <p:sp>
          <p:nvSpPr>
            <p:cNvPr id="10" name="Freeform 10"/>
            <p:cNvSpPr/>
            <p:nvPr/>
          </p:nvSpPr>
          <p:spPr>
            <a:xfrm>
              <a:off x="0" y="0"/>
              <a:ext cx="2468026" cy="555584"/>
            </a:xfrm>
            <a:custGeom>
              <a:avLst/>
              <a:gdLst/>
              <a:ahLst/>
              <a:cxnLst/>
              <a:rect l="l" t="t" r="r" b="b"/>
              <a:pathLst>
                <a:path w="2468026" h="555584">
                  <a:moveTo>
                    <a:pt x="15712" y="0"/>
                  </a:moveTo>
                  <a:lnTo>
                    <a:pt x="2452314" y="0"/>
                  </a:lnTo>
                  <a:cubicBezTo>
                    <a:pt x="2460992" y="0"/>
                    <a:pt x="2468026" y="7034"/>
                    <a:pt x="2468026" y="15712"/>
                  </a:cubicBezTo>
                  <a:lnTo>
                    <a:pt x="2468026" y="539872"/>
                  </a:lnTo>
                  <a:cubicBezTo>
                    <a:pt x="2468026" y="548550"/>
                    <a:pt x="2460992" y="555584"/>
                    <a:pt x="2452314" y="555584"/>
                  </a:cubicBezTo>
                  <a:lnTo>
                    <a:pt x="15712" y="555584"/>
                  </a:lnTo>
                  <a:cubicBezTo>
                    <a:pt x="7034" y="555584"/>
                    <a:pt x="0" y="548550"/>
                    <a:pt x="0" y="539872"/>
                  </a:cubicBezTo>
                  <a:lnTo>
                    <a:pt x="0" y="15712"/>
                  </a:lnTo>
                  <a:cubicBezTo>
                    <a:pt x="0" y="7034"/>
                    <a:pt x="7034" y="0"/>
                    <a:pt x="15712" y="0"/>
                  </a:cubicBezTo>
                  <a:close/>
                </a:path>
              </a:pathLst>
            </a:custGeom>
            <a:solidFill>
              <a:srgbClr val="48699F"/>
            </a:solidFill>
          </p:spPr>
        </p:sp>
        <p:sp>
          <p:nvSpPr>
            <p:cNvPr id="11" name="TextBox 11"/>
            <p:cNvSpPr txBox="1"/>
            <p:nvPr/>
          </p:nvSpPr>
          <p:spPr>
            <a:xfrm>
              <a:off x="0" y="-38100"/>
              <a:ext cx="2468026" cy="593684"/>
            </a:xfrm>
            <a:prstGeom prst="rect">
              <a:avLst/>
            </a:prstGeom>
          </p:spPr>
          <p:txBody>
            <a:bodyPr lIns="0" tIns="0" rIns="0" bIns="0" rtlCol="0" anchor="ctr"/>
            <a:lstStyle/>
            <a:p>
              <a:pPr algn="ctr">
                <a:lnSpc>
                  <a:spcPts val="3111"/>
                </a:lnSpc>
              </a:pPr>
              <a:endParaRPr/>
            </a:p>
          </p:txBody>
        </p:sp>
      </p:grpSp>
      <p:sp>
        <p:nvSpPr>
          <p:cNvPr id="12" name="TextBox 12"/>
          <p:cNvSpPr txBox="1"/>
          <p:nvPr/>
        </p:nvSpPr>
        <p:spPr>
          <a:xfrm>
            <a:off x="5340428" y="7458957"/>
            <a:ext cx="6821866" cy="730969"/>
          </a:xfrm>
          <a:prstGeom prst="rect">
            <a:avLst/>
          </a:prstGeom>
        </p:spPr>
        <p:txBody>
          <a:bodyPr wrap="square" lIns="0" tIns="0" rIns="0" bIns="0" rtlCol="0" anchor="t">
            <a:spAutoFit/>
          </a:bodyPr>
          <a:lstStyle/>
          <a:p>
            <a:pPr algn="ctr">
              <a:lnSpc>
                <a:spcPts val="5739"/>
              </a:lnSpc>
              <a:spcBef>
                <a:spcPct val="0"/>
              </a:spcBef>
            </a:pPr>
            <a:r>
              <a:rPr lang="en-US" sz="4099" dirty="0">
                <a:solidFill>
                  <a:srgbClr val="FFFFFF"/>
                </a:solidFill>
                <a:latin typeface="Roca One"/>
                <a:ea typeface="Roca One"/>
                <a:cs typeface="Roca One"/>
                <a:sym typeface="Roca One"/>
              </a:rPr>
              <a:t>THANK YOU </a:t>
            </a:r>
          </a:p>
        </p:txBody>
      </p:sp>
      <p:sp>
        <p:nvSpPr>
          <p:cNvPr id="13" name="Freeform 13"/>
          <p:cNvSpPr/>
          <p:nvPr/>
        </p:nvSpPr>
        <p:spPr>
          <a:xfrm rot="-10800000">
            <a:off x="-116335" y="-82396"/>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sp>
        <p:nvSpPr>
          <p:cNvPr id="3" name="Freeform 3"/>
          <p:cNvSpPr/>
          <p:nvPr/>
        </p:nvSpPr>
        <p:spPr>
          <a:xfrm>
            <a:off x="13727632" y="5538868"/>
            <a:ext cx="4697437" cy="4913254"/>
          </a:xfrm>
          <a:custGeom>
            <a:avLst/>
            <a:gdLst/>
            <a:ahLst/>
            <a:cxnLst/>
            <a:rect l="l" t="t" r="r" b="b"/>
            <a:pathLst>
              <a:path w="4697437" h="4913254">
                <a:moveTo>
                  <a:pt x="0" y="0"/>
                </a:moveTo>
                <a:lnTo>
                  <a:pt x="4697437" y="0"/>
                </a:lnTo>
                <a:lnTo>
                  <a:pt x="4697437" y="4913253"/>
                </a:lnTo>
                <a:lnTo>
                  <a:pt x="0" y="4913253"/>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4" name="Freeform 4"/>
          <p:cNvSpPr/>
          <p:nvPr/>
        </p:nvSpPr>
        <p:spPr>
          <a:xfrm rot="-10800000">
            <a:off x="-116335" y="-82396"/>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5" name="Freeform 5"/>
          <p:cNvSpPr/>
          <p:nvPr/>
        </p:nvSpPr>
        <p:spPr>
          <a:xfrm>
            <a:off x="4164474" y="481522"/>
            <a:ext cx="9974764" cy="2510680"/>
          </a:xfrm>
          <a:custGeom>
            <a:avLst/>
            <a:gdLst/>
            <a:ahLst/>
            <a:cxnLst/>
            <a:rect l="l" t="t" r="r" b="b"/>
            <a:pathLst>
              <a:path w="9974764" h="2510680">
                <a:moveTo>
                  <a:pt x="0" y="0"/>
                </a:moveTo>
                <a:lnTo>
                  <a:pt x="9974764" y="0"/>
                </a:lnTo>
                <a:lnTo>
                  <a:pt x="9974764" y="2510680"/>
                </a:lnTo>
                <a:lnTo>
                  <a:pt x="0" y="2510680"/>
                </a:lnTo>
                <a:lnTo>
                  <a:pt x="0" y="0"/>
                </a:lnTo>
                <a:close/>
              </a:path>
            </a:pathLst>
          </a:custGeom>
          <a:blipFill>
            <a:blip r:embed="rId5"/>
            <a:stretch>
              <a:fillRect t="-12155" b="-20718"/>
            </a:stretch>
          </a:blipFill>
        </p:spPr>
      </p:sp>
      <p:sp>
        <p:nvSpPr>
          <p:cNvPr id="6" name="TextBox 6"/>
          <p:cNvSpPr txBox="1"/>
          <p:nvPr/>
        </p:nvSpPr>
        <p:spPr>
          <a:xfrm>
            <a:off x="764668" y="3649285"/>
            <a:ext cx="15638926" cy="4820487"/>
          </a:xfrm>
          <a:prstGeom prst="rect">
            <a:avLst/>
          </a:prstGeom>
        </p:spPr>
        <p:txBody>
          <a:bodyPr lIns="0" tIns="0" rIns="0" bIns="0" rtlCol="0" anchor="t">
            <a:spAutoFit/>
          </a:bodyPr>
          <a:lstStyle/>
          <a:p>
            <a:pPr algn="ctr">
              <a:lnSpc>
                <a:spcPts val="7093"/>
              </a:lnSpc>
            </a:pPr>
            <a:r>
              <a:rPr lang="en-US" sz="5067" b="1" dirty="0">
                <a:solidFill>
                  <a:srgbClr val="FFFFFF"/>
                </a:solidFill>
                <a:latin typeface="Montserrat Bold"/>
                <a:ea typeface="Montserrat Bold"/>
                <a:cs typeface="Montserrat Bold"/>
                <a:sym typeface="Montserrat Bold"/>
              </a:rPr>
              <a:t>Voltage Stability Enhancement in Microgrids: An ANN-Based Droop Control Approach</a:t>
            </a:r>
          </a:p>
          <a:p>
            <a:pPr algn="ctr">
              <a:lnSpc>
                <a:spcPts val="6113"/>
              </a:lnSpc>
            </a:pPr>
            <a:endParaRPr lang="en-US" sz="5067" b="1" dirty="0">
              <a:solidFill>
                <a:srgbClr val="FFFFFF"/>
              </a:solidFill>
              <a:latin typeface="Montserrat Bold"/>
              <a:ea typeface="Montserrat Bold"/>
              <a:cs typeface="Montserrat Bold"/>
              <a:sym typeface="Montserrat Bold"/>
            </a:endParaRPr>
          </a:p>
          <a:p>
            <a:pPr algn="ctr">
              <a:lnSpc>
                <a:spcPts val="4713"/>
              </a:lnSpc>
            </a:pPr>
            <a:r>
              <a:rPr lang="en-US" sz="3367" dirty="0">
                <a:solidFill>
                  <a:srgbClr val="FFFFFF"/>
                </a:solidFill>
                <a:latin typeface="Montserrat"/>
                <a:ea typeface="Montserrat"/>
                <a:cs typeface="Montserrat"/>
                <a:sym typeface="Montserrat"/>
              </a:rPr>
              <a:t> Jishnu Teja Dandamudi, Rupa Kandula </a:t>
            </a:r>
          </a:p>
          <a:p>
            <a:pPr algn="ctr">
              <a:lnSpc>
                <a:spcPts val="3313"/>
              </a:lnSpc>
            </a:pPr>
            <a:r>
              <a:rPr lang="en-US" sz="2367" dirty="0">
                <a:solidFill>
                  <a:srgbClr val="FFFFFF"/>
                </a:solidFill>
                <a:latin typeface="Montserrat"/>
                <a:ea typeface="Montserrat"/>
                <a:cs typeface="Montserrat"/>
                <a:sym typeface="Montserrat"/>
              </a:rPr>
              <a:t>Amrita School of Artificial Intelligence, Amrita Vishwa Vidyapeetham, Coimbatore, Tamil Nadu, India</a:t>
            </a:r>
          </a:p>
          <a:p>
            <a:pPr algn="ctr">
              <a:lnSpc>
                <a:spcPts val="3313"/>
              </a:lnSpc>
            </a:pPr>
            <a:endParaRPr lang="en-US" sz="2367" dirty="0">
              <a:solidFill>
                <a:srgbClr val="FFFFFF"/>
              </a:solidFill>
              <a:latin typeface="Montserrat"/>
              <a:ea typeface="Montserrat"/>
              <a:cs typeface="Montserrat"/>
              <a:sym typeface="Montserrat"/>
            </a:endParaRPr>
          </a:p>
          <a:p>
            <a:pPr algn="ctr">
              <a:lnSpc>
                <a:spcPts val="3313"/>
              </a:lnSpc>
            </a:pPr>
            <a:endParaRPr lang="en-US" sz="2367" dirty="0">
              <a:solidFill>
                <a:srgbClr val="FFFFFF"/>
              </a:solidFill>
              <a:latin typeface="Montserrat"/>
              <a:ea typeface="Montserrat"/>
              <a:cs typeface="Montserrat"/>
              <a:sym typeface="Montserrat"/>
            </a:endParaRPr>
          </a:p>
          <a:p>
            <a:pPr algn="ctr">
              <a:lnSpc>
                <a:spcPts val="3313"/>
              </a:lnSpc>
            </a:pPr>
            <a:r>
              <a:rPr lang="en-US" sz="2367" dirty="0">
                <a:solidFill>
                  <a:srgbClr val="FFFFFF"/>
                </a:solidFill>
                <a:latin typeface="Montserrat"/>
                <a:ea typeface="Montserrat"/>
                <a:cs typeface="Montserrat"/>
                <a:sym typeface="Montserrat"/>
              </a:rPr>
              <a:t>djishnuteja2006@gmail.com, rupakandula21@gmail.com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sp>
        <p:nvSpPr>
          <p:cNvPr id="3" name="TextBox 3"/>
          <p:cNvSpPr txBox="1"/>
          <p:nvPr/>
        </p:nvSpPr>
        <p:spPr>
          <a:xfrm>
            <a:off x="1967960" y="218878"/>
            <a:ext cx="14683920" cy="1457718"/>
          </a:xfrm>
          <a:prstGeom prst="rect">
            <a:avLst/>
          </a:prstGeom>
        </p:spPr>
        <p:txBody>
          <a:bodyPr lIns="0" tIns="0" rIns="0" bIns="0" rtlCol="0" anchor="t">
            <a:spAutoFit/>
          </a:bodyPr>
          <a:lstStyle/>
          <a:p>
            <a:pPr algn="ctr">
              <a:lnSpc>
                <a:spcPts val="11958"/>
              </a:lnSpc>
            </a:pPr>
            <a:r>
              <a:rPr lang="en-US" sz="8541" b="1" dirty="0">
                <a:solidFill>
                  <a:srgbClr val="FFFFFF"/>
                </a:solidFill>
                <a:latin typeface="Montserrat Bold"/>
                <a:ea typeface="Montserrat Bold"/>
                <a:cs typeface="Montserrat Bold"/>
                <a:sym typeface="Montserrat Bold"/>
              </a:rPr>
              <a:t>OBJECTIVES</a:t>
            </a:r>
          </a:p>
        </p:txBody>
      </p:sp>
      <p:sp>
        <p:nvSpPr>
          <p:cNvPr id="4" name="Freeform 4"/>
          <p:cNvSpPr/>
          <p:nvPr/>
        </p:nvSpPr>
        <p:spPr>
          <a:xfrm>
            <a:off x="13727632" y="5538868"/>
            <a:ext cx="4697437" cy="4913254"/>
          </a:xfrm>
          <a:custGeom>
            <a:avLst/>
            <a:gdLst/>
            <a:ahLst/>
            <a:cxnLst/>
            <a:rect l="l" t="t" r="r" b="b"/>
            <a:pathLst>
              <a:path w="4697437" h="4913254">
                <a:moveTo>
                  <a:pt x="0" y="0"/>
                </a:moveTo>
                <a:lnTo>
                  <a:pt x="4697437" y="0"/>
                </a:lnTo>
                <a:lnTo>
                  <a:pt x="4697437" y="4913253"/>
                </a:lnTo>
                <a:lnTo>
                  <a:pt x="0" y="4913253"/>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5" name="Freeform 5"/>
          <p:cNvSpPr/>
          <p:nvPr/>
        </p:nvSpPr>
        <p:spPr>
          <a:xfrm rot="-10800000">
            <a:off x="-116335" y="-82396"/>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858732" y="1708057"/>
            <a:ext cx="16902377" cy="7865855"/>
          </a:xfrm>
          <a:prstGeom prst="rect">
            <a:avLst/>
          </a:prstGeom>
        </p:spPr>
        <p:txBody>
          <a:bodyPr lIns="0" tIns="0" rIns="0" bIns="0" rtlCol="0" anchor="t">
            <a:spAutoFit/>
          </a:bodyPr>
          <a:lstStyle/>
          <a:p>
            <a:pPr algn="l">
              <a:lnSpc>
                <a:spcPts val="4597"/>
              </a:lnSpc>
            </a:pPr>
            <a:r>
              <a:rPr lang="en-US" sz="3284" b="1" dirty="0">
                <a:solidFill>
                  <a:srgbClr val="FFFFFF"/>
                </a:solidFill>
                <a:latin typeface="Montserrat Bold"/>
                <a:ea typeface="Montserrat Bold"/>
                <a:cs typeface="Montserrat Bold"/>
                <a:sym typeface="Montserrat Bold"/>
              </a:rPr>
              <a:t>1. Improve Voltage Stability in Microgrids -</a:t>
            </a:r>
            <a:r>
              <a:rPr lang="en-US" sz="3284" dirty="0">
                <a:solidFill>
                  <a:srgbClr val="FFFFFF"/>
                </a:solidFill>
                <a:latin typeface="Montserrat"/>
                <a:ea typeface="Montserrat"/>
                <a:cs typeface="Montserrat"/>
                <a:sym typeface="Montserrat"/>
              </a:rPr>
              <a:t> </a:t>
            </a:r>
          </a:p>
          <a:p>
            <a:pPr algn="l">
              <a:lnSpc>
                <a:spcPts val="4597"/>
              </a:lnSpc>
            </a:pPr>
            <a:r>
              <a:rPr lang="en-US" sz="3284" dirty="0">
                <a:solidFill>
                  <a:srgbClr val="FFFFFF"/>
                </a:solidFill>
                <a:latin typeface="Montserrat"/>
                <a:ea typeface="Montserrat"/>
                <a:cs typeface="Montserrat"/>
                <a:sym typeface="Montserrat"/>
              </a:rPr>
              <a:t>  </a:t>
            </a:r>
          </a:p>
          <a:p>
            <a:pPr algn="l">
              <a:lnSpc>
                <a:spcPts val="4597"/>
              </a:lnSpc>
            </a:pPr>
            <a:r>
              <a:rPr lang="en-US" sz="3284" dirty="0">
                <a:solidFill>
                  <a:srgbClr val="FFFFFF"/>
                </a:solidFill>
                <a:latin typeface="Montserrat"/>
                <a:ea typeface="Montserrat"/>
                <a:cs typeface="Montserrat"/>
                <a:sym typeface="Montserrat"/>
              </a:rPr>
              <a:t>    Aims to reduce voltage fluctuations in microgrids, especially under varying loads and renewable energy sources. </a:t>
            </a:r>
          </a:p>
          <a:p>
            <a:pPr algn="l">
              <a:lnSpc>
                <a:spcPts val="3840"/>
              </a:lnSpc>
            </a:pPr>
            <a:endParaRPr lang="en-US" sz="3284" dirty="0">
              <a:solidFill>
                <a:srgbClr val="FFFFFF"/>
              </a:solidFill>
              <a:latin typeface="Montserrat"/>
              <a:ea typeface="Montserrat"/>
              <a:cs typeface="Montserrat"/>
              <a:sym typeface="Montserrat"/>
            </a:endParaRPr>
          </a:p>
          <a:p>
            <a:pPr algn="l">
              <a:lnSpc>
                <a:spcPts val="4597"/>
              </a:lnSpc>
            </a:pPr>
            <a:r>
              <a:rPr lang="en-US" sz="3284" b="1" dirty="0">
                <a:solidFill>
                  <a:srgbClr val="FFFFFF"/>
                </a:solidFill>
                <a:latin typeface="Montserrat Bold"/>
                <a:ea typeface="Montserrat Bold"/>
                <a:cs typeface="Montserrat Bold"/>
                <a:sym typeface="Montserrat Bold"/>
              </a:rPr>
              <a:t>2. Combine ANN with State-Space Modeling - </a:t>
            </a:r>
          </a:p>
          <a:p>
            <a:pPr algn="l">
              <a:lnSpc>
                <a:spcPts val="4597"/>
              </a:lnSpc>
            </a:pPr>
            <a:r>
              <a:rPr lang="en-US" sz="3284" b="1" dirty="0">
                <a:solidFill>
                  <a:srgbClr val="FFFFFF"/>
                </a:solidFill>
                <a:latin typeface="Montserrat Bold"/>
                <a:ea typeface="Montserrat Bold"/>
                <a:cs typeface="Montserrat Bold"/>
                <a:sym typeface="Montserrat Bold"/>
              </a:rPr>
              <a:t>     </a:t>
            </a:r>
          </a:p>
          <a:p>
            <a:pPr algn="l">
              <a:lnSpc>
                <a:spcPts val="4597"/>
              </a:lnSpc>
            </a:pPr>
            <a:r>
              <a:rPr lang="en-US" sz="3284" b="1" dirty="0">
                <a:solidFill>
                  <a:srgbClr val="FFFFFF"/>
                </a:solidFill>
                <a:latin typeface="Montserrat Bold"/>
                <a:ea typeface="Montserrat Bold"/>
                <a:cs typeface="Montserrat Bold"/>
                <a:sym typeface="Montserrat Bold"/>
              </a:rPr>
              <a:t>    </a:t>
            </a:r>
            <a:r>
              <a:rPr lang="en-US" sz="3284" dirty="0">
                <a:solidFill>
                  <a:srgbClr val="FFFFFF"/>
                </a:solidFill>
                <a:latin typeface="Montserrat"/>
                <a:ea typeface="Montserrat"/>
                <a:cs typeface="Montserrat"/>
                <a:sym typeface="Montserrat"/>
              </a:rPr>
              <a:t>The study merges ANN with mathematical modeling (state-space) to better understand and control the microgrid’s behavior. </a:t>
            </a:r>
          </a:p>
          <a:p>
            <a:pPr algn="l">
              <a:lnSpc>
                <a:spcPts val="3840"/>
              </a:lnSpc>
            </a:pPr>
            <a:endParaRPr lang="en-US" sz="3284" dirty="0">
              <a:solidFill>
                <a:srgbClr val="FFFFFF"/>
              </a:solidFill>
              <a:latin typeface="Montserrat"/>
              <a:ea typeface="Montserrat"/>
              <a:cs typeface="Montserrat"/>
              <a:sym typeface="Montserrat"/>
            </a:endParaRPr>
          </a:p>
          <a:p>
            <a:pPr algn="l">
              <a:lnSpc>
                <a:spcPts val="4597"/>
              </a:lnSpc>
            </a:pPr>
            <a:r>
              <a:rPr lang="en-US" sz="3284" b="1" dirty="0">
                <a:solidFill>
                  <a:srgbClr val="FFFFFF"/>
                </a:solidFill>
                <a:latin typeface="Montserrat Bold"/>
                <a:ea typeface="Montserrat Bold"/>
                <a:cs typeface="Montserrat Bold"/>
                <a:sym typeface="Montserrat Bold"/>
              </a:rPr>
              <a:t>3. Compare With Traditional Methods -</a:t>
            </a:r>
          </a:p>
          <a:p>
            <a:pPr algn="l">
              <a:lnSpc>
                <a:spcPts val="4597"/>
              </a:lnSpc>
            </a:pPr>
            <a:r>
              <a:rPr lang="en-US" sz="3284" dirty="0">
                <a:solidFill>
                  <a:srgbClr val="FFFFFF"/>
                </a:solidFill>
                <a:latin typeface="Montserrat"/>
                <a:ea typeface="Montserrat"/>
                <a:cs typeface="Montserrat"/>
                <a:sym typeface="Montserrat"/>
              </a:rPr>
              <a:t> </a:t>
            </a:r>
          </a:p>
          <a:p>
            <a:pPr algn="l">
              <a:lnSpc>
                <a:spcPts val="4597"/>
              </a:lnSpc>
            </a:pPr>
            <a:r>
              <a:rPr lang="en-US" sz="3284" dirty="0">
                <a:solidFill>
                  <a:srgbClr val="FFFFFF"/>
                </a:solidFill>
                <a:latin typeface="Montserrat"/>
                <a:ea typeface="Montserrat"/>
                <a:cs typeface="Montserrat"/>
                <a:sym typeface="Montserrat"/>
              </a:rPr>
              <a:t>    It compares the ANN-based method to regular and optimized droop control, showing that ANN gives better voltage and frequency stability.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sp>
        <p:nvSpPr>
          <p:cNvPr id="3" name="Freeform 3"/>
          <p:cNvSpPr/>
          <p:nvPr/>
        </p:nvSpPr>
        <p:spPr>
          <a:xfrm>
            <a:off x="13727632" y="5538868"/>
            <a:ext cx="4697437" cy="4913254"/>
          </a:xfrm>
          <a:custGeom>
            <a:avLst/>
            <a:gdLst/>
            <a:ahLst/>
            <a:cxnLst/>
            <a:rect l="l" t="t" r="r" b="b"/>
            <a:pathLst>
              <a:path w="4697437" h="4913254">
                <a:moveTo>
                  <a:pt x="0" y="0"/>
                </a:moveTo>
                <a:lnTo>
                  <a:pt x="4697437" y="0"/>
                </a:lnTo>
                <a:lnTo>
                  <a:pt x="4697437" y="4913253"/>
                </a:lnTo>
                <a:lnTo>
                  <a:pt x="0" y="4913253"/>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4" name="Freeform 4"/>
          <p:cNvSpPr/>
          <p:nvPr/>
        </p:nvSpPr>
        <p:spPr>
          <a:xfrm rot="-10800000">
            <a:off x="-116335" y="-82396"/>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1545046" y="599853"/>
            <a:ext cx="15197908" cy="8934895"/>
          </a:xfrm>
          <a:prstGeom prst="rect">
            <a:avLst/>
          </a:prstGeom>
        </p:spPr>
        <p:txBody>
          <a:bodyPr lIns="0" tIns="0" rIns="0" bIns="0" rtlCol="0" anchor="t">
            <a:spAutoFit/>
          </a:bodyPr>
          <a:lstStyle/>
          <a:p>
            <a:pPr algn="l">
              <a:lnSpc>
                <a:spcPts val="5266"/>
              </a:lnSpc>
            </a:pPr>
            <a:r>
              <a:rPr lang="en-US" sz="3762" dirty="0">
                <a:solidFill>
                  <a:srgbClr val="FFFFFF"/>
                </a:solidFill>
                <a:latin typeface="Old Standard"/>
                <a:ea typeface="Old Standard"/>
                <a:cs typeface="Old Standard"/>
                <a:sym typeface="Old Standard"/>
              </a:rPr>
              <a:t>• What is ANN ? </a:t>
            </a:r>
          </a:p>
          <a:p>
            <a:pPr algn="l">
              <a:lnSpc>
                <a:spcPts val="4134"/>
              </a:lnSpc>
            </a:pPr>
            <a:r>
              <a:rPr lang="en-US" sz="2952" b="1" dirty="0">
                <a:solidFill>
                  <a:srgbClr val="FFFFFF"/>
                </a:solidFill>
                <a:latin typeface="Montserrat Bold"/>
                <a:ea typeface="Montserrat Bold"/>
                <a:cs typeface="Montserrat Bold"/>
                <a:sym typeface="Montserrat Bold"/>
              </a:rPr>
              <a:t>An Artificial Neural Network (ANN) is a computational model inspired by the human brain, designed to learn and make predictions from data. It consists of interconnected nodes called artificial neurons, organized in layers, that process information and adjust their connections based on input data. </a:t>
            </a:r>
          </a:p>
          <a:p>
            <a:pPr algn="l">
              <a:lnSpc>
                <a:spcPts val="4134"/>
              </a:lnSpc>
            </a:pPr>
            <a:endParaRPr lang="en-US" sz="2952" b="1" dirty="0">
              <a:solidFill>
                <a:srgbClr val="FFFFFF"/>
              </a:solidFill>
              <a:latin typeface="Montserrat Bold"/>
              <a:ea typeface="Montserrat Bold"/>
              <a:cs typeface="Montserrat Bold"/>
              <a:sym typeface="Montserrat Bold"/>
            </a:endParaRPr>
          </a:p>
          <a:p>
            <a:pPr algn="l">
              <a:lnSpc>
                <a:spcPts val="5266"/>
              </a:lnSpc>
            </a:pPr>
            <a:r>
              <a:rPr lang="en-US" sz="3762" b="1" dirty="0">
                <a:solidFill>
                  <a:srgbClr val="FFFFFF"/>
                </a:solidFill>
                <a:latin typeface="Old Standard Bold"/>
                <a:ea typeface="Old Standard Bold"/>
                <a:cs typeface="Old Standard Bold"/>
                <a:sym typeface="Old Standard Bold"/>
              </a:rPr>
              <a:t>• What is Droop Control ? </a:t>
            </a:r>
          </a:p>
          <a:p>
            <a:pPr algn="l">
              <a:lnSpc>
                <a:spcPts val="4134"/>
              </a:lnSpc>
            </a:pPr>
            <a:r>
              <a:rPr lang="en-US" sz="2952" b="1" dirty="0">
                <a:solidFill>
                  <a:srgbClr val="FFFFFF"/>
                </a:solidFill>
                <a:latin typeface="Montserrat Bold"/>
                <a:ea typeface="Montserrat Bold"/>
                <a:cs typeface="Montserrat Bold"/>
                <a:sym typeface="Montserrat Bold"/>
              </a:rPr>
              <a:t>Droop control in a microgrid is a decentralized control strategy that allows multiple distributed energy resources (DERs) to share load and maintain stable voltage and frequency without the need for central control or communication.</a:t>
            </a:r>
            <a:r>
              <a:rPr lang="en-US" sz="2952" dirty="0">
                <a:solidFill>
                  <a:srgbClr val="FFFFFF"/>
                </a:solidFill>
                <a:latin typeface="Montserrat"/>
                <a:ea typeface="Montserrat"/>
                <a:cs typeface="Montserrat"/>
                <a:sym typeface="Montserrat"/>
              </a:rPr>
              <a:t> </a:t>
            </a:r>
          </a:p>
          <a:p>
            <a:pPr algn="l">
              <a:lnSpc>
                <a:spcPts val="4597"/>
              </a:lnSpc>
            </a:pPr>
            <a:endParaRPr lang="en-US" sz="2952" dirty="0">
              <a:solidFill>
                <a:srgbClr val="FFFFFF"/>
              </a:solidFill>
              <a:latin typeface="Montserrat"/>
              <a:ea typeface="Montserrat"/>
              <a:cs typeface="Montserrat"/>
              <a:sym typeface="Montserrat"/>
            </a:endParaRPr>
          </a:p>
          <a:p>
            <a:pPr algn="l">
              <a:lnSpc>
                <a:spcPts val="5266"/>
              </a:lnSpc>
            </a:pPr>
            <a:r>
              <a:rPr lang="en-US" sz="3762" b="1" dirty="0">
                <a:solidFill>
                  <a:srgbClr val="FFFFFF"/>
                </a:solidFill>
                <a:latin typeface="Old Standard Bold"/>
                <a:ea typeface="Old Standard Bold"/>
                <a:cs typeface="Old Standard Bold"/>
                <a:sym typeface="Old Standard Bold"/>
              </a:rPr>
              <a:t>• What is State-Space Modelling ? </a:t>
            </a:r>
          </a:p>
          <a:p>
            <a:pPr algn="l">
              <a:lnSpc>
                <a:spcPts val="4134"/>
              </a:lnSpc>
            </a:pPr>
            <a:r>
              <a:rPr lang="en-US" sz="2952" b="1" dirty="0">
                <a:solidFill>
                  <a:srgbClr val="FFFFFF"/>
                </a:solidFill>
                <a:latin typeface="Montserrat Bold"/>
                <a:ea typeface="Montserrat Bold"/>
                <a:cs typeface="Montserrat Bold"/>
                <a:sym typeface="Montserrat Bold"/>
              </a:rPr>
              <a:t>State-space modeling is a mathematical approach that describes a system's behavior using a set of first-order differential equations, where the state variables represent the system's internal state.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sp>
        <p:nvSpPr>
          <p:cNvPr id="3" name="TextBox 3"/>
          <p:cNvSpPr txBox="1"/>
          <p:nvPr/>
        </p:nvSpPr>
        <p:spPr>
          <a:xfrm>
            <a:off x="1172034" y="55137"/>
            <a:ext cx="16275773" cy="1261909"/>
          </a:xfrm>
          <a:prstGeom prst="rect">
            <a:avLst/>
          </a:prstGeom>
        </p:spPr>
        <p:txBody>
          <a:bodyPr lIns="0" tIns="0" rIns="0" bIns="0" rtlCol="0" anchor="t">
            <a:spAutoFit/>
          </a:bodyPr>
          <a:lstStyle/>
          <a:p>
            <a:pPr algn="ctr">
              <a:lnSpc>
                <a:spcPts val="10326"/>
              </a:lnSpc>
            </a:pPr>
            <a:r>
              <a:rPr lang="en-US" sz="7376" b="1" dirty="0">
                <a:solidFill>
                  <a:srgbClr val="FFFFFF"/>
                </a:solidFill>
                <a:latin typeface="Montserrat Bold"/>
                <a:ea typeface="Montserrat Bold"/>
                <a:cs typeface="Montserrat Bold"/>
                <a:sym typeface="Montserrat Bold"/>
              </a:rPr>
              <a:t>KEY COMPONENTS OF ANN </a:t>
            </a:r>
          </a:p>
        </p:txBody>
      </p:sp>
      <p:sp>
        <p:nvSpPr>
          <p:cNvPr id="4" name="Freeform 4"/>
          <p:cNvSpPr/>
          <p:nvPr/>
        </p:nvSpPr>
        <p:spPr>
          <a:xfrm>
            <a:off x="13727632" y="5538868"/>
            <a:ext cx="4697437" cy="4913254"/>
          </a:xfrm>
          <a:custGeom>
            <a:avLst/>
            <a:gdLst/>
            <a:ahLst/>
            <a:cxnLst/>
            <a:rect l="l" t="t" r="r" b="b"/>
            <a:pathLst>
              <a:path w="4697437" h="4913254">
                <a:moveTo>
                  <a:pt x="0" y="0"/>
                </a:moveTo>
                <a:lnTo>
                  <a:pt x="4697437" y="0"/>
                </a:lnTo>
                <a:lnTo>
                  <a:pt x="4697437" y="4913253"/>
                </a:lnTo>
                <a:lnTo>
                  <a:pt x="0" y="4913253"/>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5" name="Freeform 5"/>
          <p:cNvSpPr/>
          <p:nvPr/>
        </p:nvSpPr>
        <p:spPr>
          <a:xfrm rot="-10800000">
            <a:off x="-116335" y="-82396"/>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445685" y="1240846"/>
            <a:ext cx="17396630" cy="9309947"/>
          </a:xfrm>
          <a:prstGeom prst="rect">
            <a:avLst/>
          </a:prstGeom>
        </p:spPr>
        <p:txBody>
          <a:bodyPr lIns="0" tIns="0" rIns="0" bIns="0" rtlCol="0" anchor="t">
            <a:spAutoFit/>
          </a:bodyPr>
          <a:lstStyle/>
          <a:p>
            <a:pPr algn="l">
              <a:lnSpc>
                <a:spcPts val="3514"/>
              </a:lnSpc>
            </a:pPr>
            <a:r>
              <a:rPr lang="en-US" sz="2510" u="sng" dirty="0">
                <a:solidFill>
                  <a:srgbClr val="FFFFFF"/>
                </a:solidFill>
                <a:latin typeface="Brick Sans"/>
                <a:ea typeface="Brick Sans"/>
                <a:cs typeface="Brick Sans"/>
                <a:sym typeface="Brick Sans"/>
              </a:rPr>
              <a:t>1. Neurons (Nodes): </a:t>
            </a:r>
          </a:p>
          <a:p>
            <a:pPr algn="l">
              <a:lnSpc>
                <a:spcPts val="3021"/>
              </a:lnSpc>
            </a:pPr>
            <a:r>
              <a:rPr lang="en-US" sz="2158" b="1" dirty="0">
                <a:solidFill>
                  <a:srgbClr val="FFFFFF"/>
                </a:solidFill>
                <a:latin typeface="Montserrat Bold"/>
                <a:ea typeface="Montserrat Bold"/>
                <a:cs typeface="Montserrat Bold"/>
                <a:sym typeface="Montserrat Bold"/>
              </a:rPr>
              <a:t>These are the basic units of an ANN. Each neuron receives input, processes it, and passes on the output to the next layer of neurons. </a:t>
            </a:r>
          </a:p>
          <a:p>
            <a:pPr algn="l">
              <a:lnSpc>
                <a:spcPts val="3021"/>
              </a:lnSpc>
            </a:pPr>
            <a:endParaRPr lang="en-US" sz="2158" b="1" dirty="0">
              <a:solidFill>
                <a:srgbClr val="FFFFFF"/>
              </a:solidFill>
              <a:latin typeface="Montserrat Bold"/>
              <a:ea typeface="Montserrat Bold"/>
              <a:cs typeface="Montserrat Bold"/>
              <a:sym typeface="Montserrat Bold"/>
            </a:endParaRPr>
          </a:p>
          <a:p>
            <a:pPr algn="l">
              <a:lnSpc>
                <a:spcPts val="3391"/>
              </a:lnSpc>
            </a:pPr>
            <a:r>
              <a:rPr lang="en-US" sz="2422" u="sng" dirty="0">
                <a:solidFill>
                  <a:srgbClr val="FFFFFF"/>
                </a:solidFill>
                <a:latin typeface="Brick Sans"/>
                <a:ea typeface="Brick Sans"/>
                <a:cs typeface="Brick Sans"/>
                <a:sym typeface="Brick Sans"/>
              </a:rPr>
              <a:t>2. Layers:</a:t>
            </a:r>
          </a:p>
          <a:p>
            <a:pPr marL="523047" lvl="1" indent="-261523" algn="l">
              <a:lnSpc>
                <a:spcPts val="3391"/>
              </a:lnSpc>
              <a:buFont typeface="Arial"/>
              <a:buChar char="•"/>
            </a:pPr>
            <a:r>
              <a:rPr lang="en-US" sz="2422" b="1" dirty="0">
                <a:solidFill>
                  <a:srgbClr val="FFFFFF"/>
                </a:solidFill>
                <a:latin typeface="Montserrat Bold"/>
                <a:ea typeface="Montserrat Bold"/>
                <a:cs typeface="Montserrat Bold"/>
                <a:sym typeface="Montserrat Bold"/>
              </a:rPr>
              <a:t> Input Layer:  </a:t>
            </a:r>
            <a:r>
              <a:rPr lang="en-US" sz="2422" dirty="0">
                <a:solidFill>
                  <a:srgbClr val="FFFFFF"/>
                </a:solidFill>
                <a:latin typeface="Montserrat"/>
                <a:ea typeface="Montserrat"/>
                <a:cs typeface="Montserrat"/>
                <a:sym typeface="Montserrat"/>
              </a:rPr>
              <a:t>Receives the initial data or features. </a:t>
            </a:r>
          </a:p>
          <a:p>
            <a:pPr marL="523047" lvl="1" indent="-261523" algn="l">
              <a:lnSpc>
                <a:spcPts val="3391"/>
              </a:lnSpc>
              <a:buFont typeface="Arial"/>
              <a:buChar char="•"/>
            </a:pPr>
            <a:r>
              <a:rPr lang="en-US" sz="2422" b="1" dirty="0">
                <a:solidFill>
                  <a:srgbClr val="FFFFFF"/>
                </a:solidFill>
                <a:latin typeface="Montserrat Bold"/>
                <a:ea typeface="Montserrat Bold"/>
                <a:cs typeface="Montserrat Bold"/>
                <a:sym typeface="Montserrat Bold"/>
              </a:rPr>
              <a:t> Hidden Layers:  </a:t>
            </a:r>
            <a:r>
              <a:rPr lang="en-US" sz="2422" dirty="0">
                <a:solidFill>
                  <a:srgbClr val="FFFFFF"/>
                </a:solidFill>
                <a:latin typeface="Montserrat"/>
                <a:ea typeface="Montserrat"/>
                <a:cs typeface="Montserrat"/>
                <a:sym typeface="Montserrat"/>
              </a:rPr>
              <a:t>Process the inputs by applying mathematical transformations. These layers are called "hidden" because they are not directly observed. </a:t>
            </a:r>
          </a:p>
          <a:p>
            <a:pPr marL="523047" lvl="1" indent="-261523" algn="l">
              <a:lnSpc>
                <a:spcPts val="3391"/>
              </a:lnSpc>
              <a:buFont typeface="Arial"/>
              <a:buChar char="•"/>
            </a:pPr>
            <a:r>
              <a:rPr lang="en-US" sz="2422" b="1" dirty="0">
                <a:solidFill>
                  <a:srgbClr val="FFFFFF"/>
                </a:solidFill>
                <a:latin typeface="Montserrat Bold"/>
                <a:ea typeface="Montserrat Bold"/>
                <a:cs typeface="Montserrat Bold"/>
                <a:sym typeface="Montserrat Bold"/>
              </a:rPr>
              <a:t> Output Layer:  </a:t>
            </a:r>
            <a:r>
              <a:rPr lang="en-US" sz="2422" dirty="0">
                <a:solidFill>
                  <a:srgbClr val="FFFFFF"/>
                </a:solidFill>
                <a:latin typeface="Montserrat"/>
                <a:ea typeface="Montserrat"/>
                <a:cs typeface="Montserrat"/>
                <a:sym typeface="Montserrat"/>
              </a:rPr>
              <a:t>Produces the final result or prediction. </a:t>
            </a:r>
          </a:p>
          <a:p>
            <a:pPr algn="l">
              <a:lnSpc>
                <a:spcPts val="3391"/>
              </a:lnSpc>
            </a:pPr>
            <a:endParaRPr lang="en-US" sz="2422" dirty="0">
              <a:solidFill>
                <a:srgbClr val="FFFFFF"/>
              </a:solidFill>
              <a:latin typeface="Montserrat"/>
              <a:ea typeface="Montserrat"/>
              <a:cs typeface="Montserrat"/>
              <a:sym typeface="Montserrat"/>
            </a:endParaRPr>
          </a:p>
          <a:p>
            <a:pPr algn="l">
              <a:lnSpc>
                <a:spcPts val="3391"/>
              </a:lnSpc>
            </a:pPr>
            <a:r>
              <a:rPr lang="en-US" sz="2422" u="sng" dirty="0">
                <a:solidFill>
                  <a:srgbClr val="FFFFFF"/>
                </a:solidFill>
                <a:latin typeface="Brick Sans"/>
                <a:ea typeface="Brick Sans"/>
                <a:cs typeface="Brick Sans"/>
                <a:sym typeface="Brick Sans"/>
              </a:rPr>
              <a:t>3. Weights:</a:t>
            </a:r>
            <a:r>
              <a:rPr lang="en-US" sz="2422" dirty="0">
                <a:solidFill>
                  <a:srgbClr val="FFFFFF"/>
                </a:solidFill>
                <a:latin typeface="Brick Sans"/>
                <a:ea typeface="Brick Sans"/>
                <a:cs typeface="Brick Sans"/>
                <a:sym typeface="Brick Sans"/>
              </a:rPr>
              <a:t> </a:t>
            </a:r>
          </a:p>
          <a:p>
            <a:pPr algn="l">
              <a:lnSpc>
                <a:spcPts val="3391"/>
              </a:lnSpc>
            </a:pPr>
            <a:r>
              <a:rPr lang="en-US" sz="2422" b="1" dirty="0">
                <a:solidFill>
                  <a:srgbClr val="FFFFFF"/>
                </a:solidFill>
                <a:latin typeface="Montserrat Bold"/>
                <a:ea typeface="Montserrat Bold"/>
                <a:cs typeface="Montserrat Bold"/>
                <a:sym typeface="Montserrat Bold"/>
              </a:rPr>
              <a:t>Each connection between neurons has a weight, which determines the importance of the signal being passed between neurons.  </a:t>
            </a:r>
          </a:p>
          <a:p>
            <a:pPr algn="l">
              <a:lnSpc>
                <a:spcPts val="3391"/>
              </a:lnSpc>
            </a:pPr>
            <a:endParaRPr lang="en-US" sz="2422" b="1" dirty="0">
              <a:solidFill>
                <a:srgbClr val="FFFFFF"/>
              </a:solidFill>
              <a:latin typeface="Montserrat Bold"/>
              <a:ea typeface="Montserrat Bold"/>
              <a:cs typeface="Montserrat Bold"/>
              <a:sym typeface="Montserrat Bold"/>
            </a:endParaRPr>
          </a:p>
          <a:p>
            <a:pPr algn="l">
              <a:lnSpc>
                <a:spcPts val="3391"/>
              </a:lnSpc>
            </a:pPr>
            <a:r>
              <a:rPr lang="en-US" sz="2422" u="sng" dirty="0">
                <a:solidFill>
                  <a:srgbClr val="FFFFFF"/>
                </a:solidFill>
                <a:latin typeface="Brick Sans"/>
                <a:ea typeface="Brick Sans"/>
                <a:cs typeface="Brick Sans"/>
                <a:sym typeface="Brick Sans"/>
              </a:rPr>
              <a:t>4. Activation Function: </a:t>
            </a:r>
          </a:p>
          <a:p>
            <a:pPr algn="l">
              <a:lnSpc>
                <a:spcPts val="3391"/>
              </a:lnSpc>
            </a:pPr>
            <a:r>
              <a:rPr lang="en-US" sz="2422" b="1" dirty="0">
                <a:solidFill>
                  <a:srgbClr val="FFFFFF"/>
                </a:solidFill>
                <a:latin typeface="Montserrat Bold"/>
                <a:ea typeface="Montserrat Bold"/>
                <a:cs typeface="Montserrat Bold"/>
                <a:sym typeface="Montserrat Bold"/>
              </a:rPr>
              <a:t>This function helps decide whether a neuron should be activated or not. Common activation functions include the sigmoid, tanh, and ReLU (Rectified Linear Unit). </a:t>
            </a:r>
          </a:p>
          <a:p>
            <a:pPr algn="l">
              <a:lnSpc>
                <a:spcPts val="3391"/>
              </a:lnSpc>
            </a:pPr>
            <a:endParaRPr lang="en-US" sz="2422" b="1" dirty="0">
              <a:solidFill>
                <a:srgbClr val="FFFFFF"/>
              </a:solidFill>
              <a:latin typeface="Montserrat Bold"/>
              <a:ea typeface="Montserrat Bold"/>
              <a:cs typeface="Montserrat Bold"/>
              <a:sym typeface="Montserrat Bold"/>
            </a:endParaRPr>
          </a:p>
          <a:p>
            <a:pPr algn="l">
              <a:lnSpc>
                <a:spcPts val="3391"/>
              </a:lnSpc>
            </a:pPr>
            <a:r>
              <a:rPr lang="en-US" sz="2422" u="sng" dirty="0">
                <a:solidFill>
                  <a:srgbClr val="FFFFFF"/>
                </a:solidFill>
                <a:latin typeface="Brick Sans"/>
                <a:ea typeface="Brick Sans"/>
                <a:cs typeface="Brick Sans"/>
                <a:sym typeface="Brick Sans"/>
              </a:rPr>
              <a:t>5. Training: </a:t>
            </a:r>
          </a:p>
          <a:p>
            <a:pPr algn="l">
              <a:lnSpc>
                <a:spcPts val="3391"/>
              </a:lnSpc>
            </a:pPr>
            <a:r>
              <a:rPr lang="en-US" sz="2422" b="1" dirty="0">
                <a:solidFill>
                  <a:srgbClr val="FFFFFF"/>
                </a:solidFill>
                <a:latin typeface="Montserrat Bold"/>
                <a:ea typeface="Montserrat Bold"/>
                <a:cs typeface="Montserrat Bold"/>
                <a:sym typeface="Montserrat Bold"/>
              </a:rPr>
              <a:t>The network learns by adjusting its weights through a process called training, often using algorithms like backpropagation to minimize the difference between predicted outputs and actual values (errors).</a:t>
            </a:r>
          </a:p>
          <a:p>
            <a:pPr algn="l">
              <a:lnSpc>
                <a:spcPts val="3391"/>
              </a:lnSpc>
            </a:pPr>
            <a:endParaRPr lang="en-US" sz="2422" b="1" dirty="0">
              <a:solidFill>
                <a:srgbClr val="FFFFFF"/>
              </a:solidFill>
              <a:latin typeface="Montserrat Bold"/>
              <a:ea typeface="Montserrat Bold"/>
              <a:cs typeface="Montserrat Bold"/>
              <a:sym typeface="Montserrat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24706"/>
              </a:srgbClr>
            </a:soli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3111"/>
                </a:lnSpc>
              </a:pPr>
              <a:endParaRPr dirty="0"/>
            </a:p>
          </p:txBody>
        </p:sp>
      </p:grpSp>
      <p:sp>
        <p:nvSpPr>
          <p:cNvPr id="6" name="Freeform 6"/>
          <p:cNvSpPr/>
          <p:nvPr/>
        </p:nvSpPr>
        <p:spPr>
          <a:xfrm>
            <a:off x="13727632" y="5538868"/>
            <a:ext cx="4697437" cy="4913254"/>
          </a:xfrm>
          <a:custGeom>
            <a:avLst/>
            <a:gdLst/>
            <a:ahLst/>
            <a:cxnLst/>
            <a:rect l="l" t="t" r="r" b="b"/>
            <a:pathLst>
              <a:path w="4697437" h="4913254">
                <a:moveTo>
                  <a:pt x="0" y="0"/>
                </a:moveTo>
                <a:lnTo>
                  <a:pt x="4697437" y="0"/>
                </a:lnTo>
                <a:lnTo>
                  <a:pt x="4697437" y="4913253"/>
                </a:lnTo>
                <a:lnTo>
                  <a:pt x="0" y="4913253"/>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502895" y="3528256"/>
            <a:ext cx="2972911" cy="5599289"/>
            <a:chOff x="0" y="0"/>
            <a:chExt cx="930667" cy="1752852"/>
          </a:xfrm>
        </p:grpSpPr>
        <p:sp>
          <p:nvSpPr>
            <p:cNvPr id="8" name="Freeform 8"/>
            <p:cNvSpPr/>
            <p:nvPr/>
          </p:nvSpPr>
          <p:spPr>
            <a:xfrm>
              <a:off x="0" y="0"/>
              <a:ext cx="930667" cy="1752852"/>
            </a:xfrm>
            <a:custGeom>
              <a:avLst/>
              <a:gdLst/>
              <a:ahLst/>
              <a:cxnLst/>
              <a:rect l="l" t="t" r="r" b="b"/>
              <a:pathLst>
                <a:path w="930667" h="1752852">
                  <a:moveTo>
                    <a:pt x="41666" y="0"/>
                  </a:moveTo>
                  <a:lnTo>
                    <a:pt x="889001" y="0"/>
                  </a:lnTo>
                  <a:cubicBezTo>
                    <a:pt x="912012" y="0"/>
                    <a:pt x="930667" y="18655"/>
                    <a:pt x="930667" y="41666"/>
                  </a:cubicBezTo>
                  <a:lnTo>
                    <a:pt x="930667" y="1711186"/>
                  </a:lnTo>
                  <a:cubicBezTo>
                    <a:pt x="930667" y="1734198"/>
                    <a:pt x="912012" y="1752852"/>
                    <a:pt x="889001" y="1752852"/>
                  </a:cubicBezTo>
                  <a:lnTo>
                    <a:pt x="41666" y="1752852"/>
                  </a:lnTo>
                  <a:cubicBezTo>
                    <a:pt x="18655" y="1752852"/>
                    <a:pt x="0" y="1734198"/>
                    <a:pt x="0" y="1711186"/>
                  </a:cubicBezTo>
                  <a:lnTo>
                    <a:pt x="0" y="41666"/>
                  </a:lnTo>
                  <a:cubicBezTo>
                    <a:pt x="0" y="18655"/>
                    <a:pt x="18655" y="0"/>
                    <a:pt x="41666" y="0"/>
                  </a:cubicBezTo>
                  <a:close/>
                </a:path>
              </a:pathLst>
            </a:custGeom>
            <a:solidFill>
              <a:srgbClr val="48699F"/>
            </a:solidFill>
          </p:spPr>
        </p:sp>
        <p:sp>
          <p:nvSpPr>
            <p:cNvPr id="9" name="TextBox 9"/>
            <p:cNvSpPr txBox="1"/>
            <p:nvPr/>
          </p:nvSpPr>
          <p:spPr>
            <a:xfrm>
              <a:off x="0" y="-38100"/>
              <a:ext cx="930667" cy="1790952"/>
            </a:xfrm>
            <a:prstGeom prst="rect">
              <a:avLst/>
            </a:prstGeom>
          </p:spPr>
          <p:txBody>
            <a:bodyPr lIns="0" tIns="0" rIns="0" bIns="0" rtlCol="0" anchor="ctr"/>
            <a:lstStyle/>
            <a:p>
              <a:pPr algn="ctr">
                <a:lnSpc>
                  <a:spcPts val="3111"/>
                </a:lnSpc>
              </a:pPr>
              <a:endParaRPr dirty="0"/>
            </a:p>
          </p:txBody>
        </p:sp>
      </p:grpSp>
      <p:grpSp>
        <p:nvGrpSpPr>
          <p:cNvPr id="10" name="Group 10"/>
          <p:cNvGrpSpPr/>
          <p:nvPr/>
        </p:nvGrpSpPr>
        <p:grpSpPr>
          <a:xfrm>
            <a:off x="7474755" y="3528256"/>
            <a:ext cx="2958901" cy="5599289"/>
            <a:chOff x="0" y="0"/>
            <a:chExt cx="926281" cy="1752852"/>
          </a:xfrm>
        </p:grpSpPr>
        <p:sp>
          <p:nvSpPr>
            <p:cNvPr id="11" name="Freeform 11"/>
            <p:cNvSpPr/>
            <p:nvPr/>
          </p:nvSpPr>
          <p:spPr>
            <a:xfrm>
              <a:off x="0" y="0"/>
              <a:ext cx="926281" cy="1752852"/>
            </a:xfrm>
            <a:custGeom>
              <a:avLst/>
              <a:gdLst/>
              <a:ahLst/>
              <a:cxnLst/>
              <a:rect l="l" t="t" r="r" b="b"/>
              <a:pathLst>
                <a:path w="926281" h="1752852">
                  <a:moveTo>
                    <a:pt x="41864" y="0"/>
                  </a:moveTo>
                  <a:lnTo>
                    <a:pt x="884417" y="0"/>
                  </a:lnTo>
                  <a:cubicBezTo>
                    <a:pt x="895520" y="0"/>
                    <a:pt x="906168" y="4411"/>
                    <a:pt x="914019" y="12262"/>
                  </a:cubicBezTo>
                  <a:cubicBezTo>
                    <a:pt x="921870" y="20113"/>
                    <a:pt x="926281" y="30761"/>
                    <a:pt x="926281" y="41864"/>
                  </a:cubicBezTo>
                  <a:lnTo>
                    <a:pt x="926281" y="1710989"/>
                  </a:lnTo>
                  <a:cubicBezTo>
                    <a:pt x="926281" y="1722092"/>
                    <a:pt x="921870" y="1732740"/>
                    <a:pt x="914019" y="1740591"/>
                  </a:cubicBezTo>
                  <a:cubicBezTo>
                    <a:pt x="906168" y="1748442"/>
                    <a:pt x="895520" y="1752852"/>
                    <a:pt x="884417" y="1752852"/>
                  </a:cubicBezTo>
                  <a:lnTo>
                    <a:pt x="41864" y="1752852"/>
                  </a:lnTo>
                  <a:cubicBezTo>
                    <a:pt x="30761" y="1752852"/>
                    <a:pt x="20113" y="1748442"/>
                    <a:pt x="12262" y="1740591"/>
                  </a:cubicBezTo>
                  <a:cubicBezTo>
                    <a:pt x="4411" y="1732740"/>
                    <a:pt x="0" y="1722092"/>
                    <a:pt x="0" y="1710989"/>
                  </a:cubicBezTo>
                  <a:lnTo>
                    <a:pt x="0" y="41864"/>
                  </a:lnTo>
                  <a:cubicBezTo>
                    <a:pt x="0" y="30761"/>
                    <a:pt x="4411" y="20113"/>
                    <a:pt x="12262" y="12262"/>
                  </a:cubicBezTo>
                  <a:cubicBezTo>
                    <a:pt x="20113" y="4411"/>
                    <a:pt x="30761" y="0"/>
                    <a:pt x="41864" y="0"/>
                  </a:cubicBezTo>
                  <a:close/>
                </a:path>
              </a:pathLst>
            </a:custGeom>
            <a:solidFill>
              <a:srgbClr val="48699F"/>
            </a:solidFill>
          </p:spPr>
        </p:sp>
        <p:sp>
          <p:nvSpPr>
            <p:cNvPr id="12" name="TextBox 12"/>
            <p:cNvSpPr txBox="1"/>
            <p:nvPr/>
          </p:nvSpPr>
          <p:spPr>
            <a:xfrm>
              <a:off x="0" y="-38100"/>
              <a:ext cx="926281" cy="1790952"/>
            </a:xfrm>
            <a:prstGeom prst="rect">
              <a:avLst/>
            </a:prstGeom>
          </p:spPr>
          <p:txBody>
            <a:bodyPr lIns="0" tIns="0" rIns="0" bIns="0" rtlCol="0" anchor="ctr"/>
            <a:lstStyle/>
            <a:p>
              <a:pPr algn="ctr">
                <a:lnSpc>
                  <a:spcPts val="3111"/>
                </a:lnSpc>
              </a:pPr>
              <a:endParaRPr dirty="0"/>
            </a:p>
          </p:txBody>
        </p:sp>
      </p:grpSp>
      <p:grpSp>
        <p:nvGrpSpPr>
          <p:cNvPr id="13" name="Group 13"/>
          <p:cNvGrpSpPr/>
          <p:nvPr/>
        </p:nvGrpSpPr>
        <p:grpSpPr>
          <a:xfrm>
            <a:off x="3979380" y="3528256"/>
            <a:ext cx="2958901" cy="5599289"/>
            <a:chOff x="0" y="0"/>
            <a:chExt cx="926281" cy="1752852"/>
          </a:xfrm>
        </p:grpSpPr>
        <p:sp>
          <p:nvSpPr>
            <p:cNvPr id="14" name="Freeform 14"/>
            <p:cNvSpPr/>
            <p:nvPr/>
          </p:nvSpPr>
          <p:spPr>
            <a:xfrm>
              <a:off x="0" y="0"/>
              <a:ext cx="926281" cy="1752852"/>
            </a:xfrm>
            <a:custGeom>
              <a:avLst/>
              <a:gdLst/>
              <a:ahLst/>
              <a:cxnLst/>
              <a:rect l="l" t="t" r="r" b="b"/>
              <a:pathLst>
                <a:path w="926281" h="1752852">
                  <a:moveTo>
                    <a:pt x="41864" y="0"/>
                  </a:moveTo>
                  <a:lnTo>
                    <a:pt x="884417" y="0"/>
                  </a:lnTo>
                  <a:cubicBezTo>
                    <a:pt x="895520" y="0"/>
                    <a:pt x="906168" y="4411"/>
                    <a:pt x="914019" y="12262"/>
                  </a:cubicBezTo>
                  <a:cubicBezTo>
                    <a:pt x="921870" y="20113"/>
                    <a:pt x="926281" y="30761"/>
                    <a:pt x="926281" y="41864"/>
                  </a:cubicBezTo>
                  <a:lnTo>
                    <a:pt x="926281" y="1710989"/>
                  </a:lnTo>
                  <a:cubicBezTo>
                    <a:pt x="926281" y="1722092"/>
                    <a:pt x="921870" y="1732740"/>
                    <a:pt x="914019" y="1740591"/>
                  </a:cubicBezTo>
                  <a:cubicBezTo>
                    <a:pt x="906168" y="1748442"/>
                    <a:pt x="895520" y="1752852"/>
                    <a:pt x="884417" y="1752852"/>
                  </a:cubicBezTo>
                  <a:lnTo>
                    <a:pt x="41864" y="1752852"/>
                  </a:lnTo>
                  <a:cubicBezTo>
                    <a:pt x="30761" y="1752852"/>
                    <a:pt x="20113" y="1748442"/>
                    <a:pt x="12262" y="1740591"/>
                  </a:cubicBezTo>
                  <a:cubicBezTo>
                    <a:pt x="4411" y="1732740"/>
                    <a:pt x="0" y="1722092"/>
                    <a:pt x="0" y="1710989"/>
                  </a:cubicBezTo>
                  <a:lnTo>
                    <a:pt x="0" y="41864"/>
                  </a:lnTo>
                  <a:cubicBezTo>
                    <a:pt x="0" y="30761"/>
                    <a:pt x="4411" y="20113"/>
                    <a:pt x="12262" y="12262"/>
                  </a:cubicBezTo>
                  <a:cubicBezTo>
                    <a:pt x="20113" y="4411"/>
                    <a:pt x="30761" y="0"/>
                    <a:pt x="41864" y="0"/>
                  </a:cubicBezTo>
                  <a:close/>
                </a:path>
              </a:pathLst>
            </a:custGeom>
            <a:solidFill>
              <a:srgbClr val="48699F"/>
            </a:solidFill>
          </p:spPr>
        </p:sp>
        <p:sp>
          <p:nvSpPr>
            <p:cNvPr id="15" name="TextBox 15"/>
            <p:cNvSpPr txBox="1"/>
            <p:nvPr/>
          </p:nvSpPr>
          <p:spPr>
            <a:xfrm>
              <a:off x="0" y="-38100"/>
              <a:ext cx="926281" cy="1790952"/>
            </a:xfrm>
            <a:prstGeom prst="rect">
              <a:avLst/>
            </a:prstGeom>
          </p:spPr>
          <p:txBody>
            <a:bodyPr lIns="0" tIns="0" rIns="0" bIns="0" rtlCol="0" anchor="ctr"/>
            <a:lstStyle/>
            <a:p>
              <a:pPr algn="ctr">
                <a:lnSpc>
                  <a:spcPts val="3111"/>
                </a:lnSpc>
              </a:pPr>
              <a:endParaRPr dirty="0"/>
            </a:p>
          </p:txBody>
        </p:sp>
      </p:grpSp>
      <p:grpSp>
        <p:nvGrpSpPr>
          <p:cNvPr id="16" name="Group 16"/>
          <p:cNvGrpSpPr/>
          <p:nvPr/>
        </p:nvGrpSpPr>
        <p:grpSpPr>
          <a:xfrm>
            <a:off x="11205181" y="3528256"/>
            <a:ext cx="2958901" cy="5599289"/>
            <a:chOff x="0" y="0"/>
            <a:chExt cx="926281" cy="1752852"/>
          </a:xfrm>
        </p:grpSpPr>
        <p:sp>
          <p:nvSpPr>
            <p:cNvPr id="17" name="Freeform 17"/>
            <p:cNvSpPr/>
            <p:nvPr/>
          </p:nvSpPr>
          <p:spPr>
            <a:xfrm>
              <a:off x="0" y="0"/>
              <a:ext cx="926281" cy="1752852"/>
            </a:xfrm>
            <a:custGeom>
              <a:avLst/>
              <a:gdLst/>
              <a:ahLst/>
              <a:cxnLst/>
              <a:rect l="l" t="t" r="r" b="b"/>
              <a:pathLst>
                <a:path w="926281" h="1752852">
                  <a:moveTo>
                    <a:pt x="41864" y="0"/>
                  </a:moveTo>
                  <a:lnTo>
                    <a:pt x="884417" y="0"/>
                  </a:lnTo>
                  <a:cubicBezTo>
                    <a:pt x="895520" y="0"/>
                    <a:pt x="906168" y="4411"/>
                    <a:pt x="914019" y="12262"/>
                  </a:cubicBezTo>
                  <a:cubicBezTo>
                    <a:pt x="921870" y="20113"/>
                    <a:pt x="926281" y="30761"/>
                    <a:pt x="926281" y="41864"/>
                  </a:cubicBezTo>
                  <a:lnTo>
                    <a:pt x="926281" y="1710989"/>
                  </a:lnTo>
                  <a:cubicBezTo>
                    <a:pt x="926281" y="1722092"/>
                    <a:pt x="921870" y="1732740"/>
                    <a:pt x="914019" y="1740591"/>
                  </a:cubicBezTo>
                  <a:cubicBezTo>
                    <a:pt x="906168" y="1748442"/>
                    <a:pt x="895520" y="1752852"/>
                    <a:pt x="884417" y="1752852"/>
                  </a:cubicBezTo>
                  <a:lnTo>
                    <a:pt x="41864" y="1752852"/>
                  </a:lnTo>
                  <a:cubicBezTo>
                    <a:pt x="30761" y="1752852"/>
                    <a:pt x="20113" y="1748442"/>
                    <a:pt x="12262" y="1740591"/>
                  </a:cubicBezTo>
                  <a:cubicBezTo>
                    <a:pt x="4411" y="1732740"/>
                    <a:pt x="0" y="1722092"/>
                    <a:pt x="0" y="1710989"/>
                  </a:cubicBezTo>
                  <a:lnTo>
                    <a:pt x="0" y="41864"/>
                  </a:lnTo>
                  <a:cubicBezTo>
                    <a:pt x="0" y="30761"/>
                    <a:pt x="4411" y="20113"/>
                    <a:pt x="12262" y="12262"/>
                  </a:cubicBezTo>
                  <a:cubicBezTo>
                    <a:pt x="20113" y="4411"/>
                    <a:pt x="30761" y="0"/>
                    <a:pt x="41864" y="0"/>
                  </a:cubicBezTo>
                  <a:close/>
                </a:path>
              </a:pathLst>
            </a:custGeom>
            <a:solidFill>
              <a:srgbClr val="48699F"/>
            </a:solidFill>
          </p:spPr>
        </p:sp>
        <p:sp>
          <p:nvSpPr>
            <p:cNvPr id="18" name="TextBox 18"/>
            <p:cNvSpPr txBox="1"/>
            <p:nvPr/>
          </p:nvSpPr>
          <p:spPr>
            <a:xfrm>
              <a:off x="0" y="-38100"/>
              <a:ext cx="926281" cy="1790952"/>
            </a:xfrm>
            <a:prstGeom prst="rect">
              <a:avLst/>
            </a:prstGeom>
          </p:spPr>
          <p:txBody>
            <a:bodyPr lIns="0" tIns="0" rIns="0" bIns="0" rtlCol="0" anchor="ctr"/>
            <a:lstStyle/>
            <a:p>
              <a:pPr algn="ctr">
                <a:lnSpc>
                  <a:spcPts val="3111"/>
                </a:lnSpc>
              </a:pPr>
              <a:endParaRPr dirty="0"/>
            </a:p>
          </p:txBody>
        </p:sp>
      </p:grpSp>
      <p:grpSp>
        <p:nvGrpSpPr>
          <p:cNvPr id="19" name="Group 19"/>
          <p:cNvGrpSpPr/>
          <p:nvPr/>
        </p:nvGrpSpPr>
        <p:grpSpPr>
          <a:xfrm>
            <a:off x="14906604" y="3528256"/>
            <a:ext cx="2958901" cy="5599289"/>
            <a:chOff x="0" y="0"/>
            <a:chExt cx="926281" cy="1752852"/>
          </a:xfrm>
        </p:grpSpPr>
        <p:sp>
          <p:nvSpPr>
            <p:cNvPr id="20" name="Freeform 20"/>
            <p:cNvSpPr/>
            <p:nvPr/>
          </p:nvSpPr>
          <p:spPr>
            <a:xfrm>
              <a:off x="0" y="0"/>
              <a:ext cx="926281" cy="1752852"/>
            </a:xfrm>
            <a:custGeom>
              <a:avLst/>
              <a:gdLst/>
              <a:ahLst/>
              <a:cxnLst/>
              <a:rect l="l" t="t" r="r" b="b"/>
              <a:pathLst>
                <a:path w="926281" h="1752852">
                  <a:moveTo>
                    <a:pt x="41864" y="0"/>
                  </a:moveTo>
                  <a:lnTo>
                    <a:pt x="884417" y="0"/>
                  </a:lnTo>
                  <a:cubicBezTo>
                    <a:pt x="895520" y="0"/>
                    <a:pt x="906168" y="4411"/>
                    <a:pt x="914019" y="12262"/>
                  </a:cubicBezTo>
                  <a:cubicBezTo>
                    <a:pt x="921870" y="20113"/>
                    <a:pt x="926281" y="30761"/>
                    <a:pt x="926281" y="41864"/>
                  </a:cubicBezTo>
                  <a:lnTo>
                    <a:pt x="926281" y="1710989"/>
                  </a:lnTo>
                  <a:cubicBezTo>
                    <a:pt x="926281" y="1722092"/>
                    <a:pt x="921870" y="1732740"/>
                    <a:pt x="914019" y="1740591"/>
                  </a:cubicBezTo>
                  <a:cubicBezTo>
                    <a:pt x="906168" y="1748442"/>
                    <a:pt x="895520" y="1752852"/>
                    <a:pt x="884417" y="1752852"/>
                  </a:cubicBezTo>
                  <a:lnTo>
                    <a:pt x="41864" y="1752852"/>
                  </a:lnTo>
                  <a:cubicBezTo>
                    <a:pt x="30761" y="1752852"/>
                    <a:pt x="20113" y="1748442"/>
                    <a:pt x="12262" y="1740591"/>
                  </a:cubicBezTo>
                  <a:cubicBezTo>
                    <a:pt x="4411" y="1732740"/>
                    <a:pt x="0" y="1722092"/>
                    <a:pt x="0" y="1710989"/>
                  </a:cubicBezTo>
                  <a:lnTo>
                    <a:pt x="0" y="41864"/>
                  </a:lnTo>
                  <a:cubicBezTo>
                    <a:pt x="0" y="30761"/>
                    <a:pt x="4411" y="20113"/>
                    <a:pt x="12262" y="12262"/>
                  </a:cubicBezTo>
                  <a:cubicBezTo>
                    <a:pt x="20113" y="4411"/>
                    <a:pt x="30761" y="0"/>
                    <a:pt x="41864" y="0"/>
                  </a:cubicBezTo>
                  <a:close/>
                </a:path>
              </a:pathLst>
            </a:custGeom>
            <a:solidFill>
              <a:srgbClr val="48699F"/>
            </a:solidFill>
          </p:spPr>
        </p:sp>
        <p:sp>
          <p:nvSpPr>
            <p:cNvPr id="21" name="TextBox 21"/>
            <p:cNvSpPr txBox="1"/>
            <p:nvPr/>
          </p:nvSpPr>
          <p:spPr>
            <a:xfrm>
              <a:off x="0" y="-38100"/>
              <a:ext cx="926281" cy="1790952"/>
            </a:xfrm>
            <a:prstGeom prst="rect">
              <a:avLst/>
            </a:prstGeom>
          </p:spPr>
          <p:txBody>
            <a:bodyPr lIns="0" tIns="0" rIns="0" bIns="0" rtlCol="0" anchor="ctr"/>
            <a:lstStyle/>
            <a:p>
              <a:pPr algn="ctr">
                <a:lnSpc>
                  <a:spcPts val="3111"/>
                </a:lnSpc>
              </a:pPr>
              <a:endParaRPr dirty="0"/>
            </a:p>
          </p:txBody>
        </p:sp>
      </p:grpSp>
      <p:sp>
        <p:nvSpPr>
          <p:cNvPr id="22" name="TextBox 22"/>
          <p:cNvSpPr txBox="1"/>
          <p:nvPr/>
        </p:nvSpPr>
        <p:spPr>
          <a:xfrm>
            <a:off x="3642799" y="450952"/>
            <a:ext cx="11002403" cy="1094740"/>
          </a:xfrm>
          <a:prstGeom prst="rect">
            <a:avLst/>
          </a:prstGeom>
        </p:spPr>
        <p:txBody>
          <a:bodyPr lIns="0" tIns="0" rIns="0" bIns="0" rtlCol="0" anchor="t">
            <a:spAutoFit/>
          </a:bodyPr>
          <a:lstStyle/>
          <a:p>
            <a:pPr algn="ctr">
              <a:lnSpc>
                <a:spcPts val="8959"/>
              </a:lnSpc>
            </a:pPr>
            <a:r>
              <a:rPr lang="en-US" sz="6399" b="1" dirty="0">
                <a:solidFill>
                  <a:srgbClr val="FFFFFF"/>
                </a:solidFill>
                <a:latin typeface="Montserrat Bold"/>
                <a:ea typeface="Montserrat Bold"/>
                <a:cs typeface="Montserrat Bold"/>
                <a:sym typeface="Montserrat Bold"/>
              </a:rPr>
              <a:t>APPLICATIONS</a:t>
            </a:r>
          </a:p>
        </p:txBody>
      </p:sp>
      <p:sp>
        <p:nvSpPr>
          <p:cNvPr id="23" name="TextBox 23"/>
          <p:cNvSpPr txBox="1"/>
          <p:nvPr/>
        </p:nvSpPr>
        <p:spPr>
          <a:xfrm>
            <a:off x="644889" y="5525135"/>
            <a:ext cx="2688923" cy="2175757"/>
          </a:xfrm>
          <a:prstGeom prst="rect">
            <a:avLst/>
          </a:prstGeom>
        </p:spPr>
        <p:txBody>
          <a:bodyPr lIns="0" tIns="0" rIns="0" bIns="0" rtlCol="0" anchor="t">
            <a:spAutoFit/>
          </a:bodyPr>
          <a:lstStyle/>
          <a:p>
            <a:pPr algn="ctr">
              <a:lnSpc>
                <a:spcPts val="3451"/>
              </a:lnSpc>
              <a:spcBef>
                <a:spcPct val="0"/>
              </a:spcBef>
            </a:pPr>
            <a:r>
              <a:rPr lang="en-US" sz="2465" dirty="0">
                <a:solidFill>
                  <a:srgbClr val="FFFFFF"/>
                </a:solidFill>
                <a:latin typeface="Montserrat"/>
                <a:ea typeface="Montserrat"/>
                <a:cs typeface="Montserrat"/>
                <a:sym typeface="Montserrat"/>
              </a:rPr>
              <a:t>Used in systems like facial recognition, voice assistants, etc. </a:t>
            </a:r>
          </a:p>
        </p:txBody>
      </p:sp>
      <p:sp>
        <p:nvSpPr>
          <p:cNvPr id="24" name="TextBox 24"/>
          <p:cNvSpPr txBox="1"/>
          <p:nvPr/>
        </p:nvSpPr>
        <p:spPr>
          <a:xfrm>
            <a:off x="7770822" y="5545953"/>
            <a:ext cx="2500909" cy="2259769"/>
          </a:xfrm>
          <a:prstGeom prst="rect">
            <a:avLst/>
          </a:prstGeom>
        </p:spPr>
        <p:txBody>
          <a:bodyPr lIns="0" tIns="0" rIns="0" bIns="0" rtlCol="0" anchor="t">
            <a:spAutoFit/>
          </a:bodyPr>
          <a:lstStyle/>
          <a:p>
            <a:pPr algn="ctr">
              <a:lnSpc>
                <a:spcPts val="3639"/>
              </a:lnSpc>
              <a:spcBef>
                <a:spcPct val="0"/>
              </a:spcBef>
            </a:pPr>
            <a:r>
              <a:rPr lang="en-US" sz="2599" dirty="0">
                <a:solidFill>
                  <a:srgbClr val="FFFFFF"/>
                </a:solidFill>
                <a:latin typeface="Montserrat"/>
                <a:ea typeface="Montserrat"/>
                <a:cs typeface="Montserrat"/>
                <a:sym typeface="Montserrat"/>
              </a:rPr>
              <a:t>Forecasting stock prices, weather patterns, and more.</a:t>
            </a:r>
          </a:p>
        </p:txBody>
      </p:sp>
      <p:sp>
        <p:nvSpPr>
          <p:cNvPr id="25" name="TextBox 25"/>
          <p:cNvSpPr txBox="1"/>
          <p:nvPr/>
        </p:nvSpPr>
        <p:spPr>
          <a:xfrm>
            <a:off x="4129895" y="5562579"/>
            <a:ext cx="2725672" cy="1888036"/>
          </a:xfrm>
          <a:prstGeom prst="rect">
            <a:avLst/>
          </a:prstGeom>
        </p:spPr>
        <p:txBody>
          <a:bodyPr lIns="0" tIns="0" rIns="0" bIns="0" rtlCol="0" anchor="t">
            <a:spAutoFit/>
          </a:bodyPr>
          <a:lstStyle/>
          <a:p>
            <a:pPr algn="ctr">
              <a:lnSpc>
                <a:spcPts val="3808"/>
              </a:lnSpc>
              <a:spcBef>
                <a:spcPct val="0"/>
              </a:spcBef>
            </a:pPr>
            <a:r>
              <a:rPr lang="en-US" sz="2720" dirty="0">
                <a:solidFill>
                  <a:srgbClr val="FFFFFF"/>
                </a:solidFill>
                <a:latin typeface="Montserrat"/>
                <a:ea typeface="Montserrat"/>
                <a:cs typeface="Montserrat"/>
                <a:sym typeface="Montserrat"/>
              </a:rPr>
              <a:t>For tasks like translation, chatbots, and text analysis. </a:t>
            </a:r>
          </a:p>
        </p:txBody>
      </p:sp>
      <p:sp>
        <p:nvSpPr>
          <p:cNvPr id="26" name="TextBox 26"/>
          <p:cNvSpPr txBox="1"/>
          <p:nvPr/>
        </p:nvSpPr>
        <p:spPr>
          <a:xfrm>
            <a:off x="11362343" y="5572104"/>
            <a:ext cx="2644576" cy="2128787"/>
          </a:xfrm>
          <a:prstGeom prst="rect">
            <a:avLst/>
          </a:prstGeom>
        </p:spPr>
        <p:txBody>
          <a:bodyPr lIns="0" tIns="0" rIns="0" bIns="0" rtlCol="0" anchor="t">
            <a:spAutoFit/>
          </a:bodyPr>
          <a:lstStyle/>
          <a:p>
            <a:pPr algn="ctr">
              <a:lnSpc>
                <a:spcPts val="3415"/>
              </a:lnSpc>
              <a:spcBef>
                <a:spcPct val="0"/>
              </a:spcBef>
            </a:pPr>
            <a:r>
              <a:rPr lang="en-US" sz="2439" dirty="0">
                <a:solidFill>
                  <a:srgbClr val="FFFFFF"/>
                </a:solidFill>
                <a:latin typeface="Montserrat"/>
                <a:ea typeface="Montserrat"/>
                <a:cs typeface="Montserrat"/>
                <a:sym typeface="Montserrat"/>
              </a:rPr>
              <a:t> Helping self-driving cars make decisions based on sensory data.</a:t>
            </a:r>
          </a:p>
        </p:txBody>
      </p:sp>
      <p:sp>
        <p:nvSpPr>
          <p:cNvPr id="27" name="TextBox 27"/>
          <p:cNvSpPr txBox="1"/>
          <p:nvPr/>
        </p:nvSpPr>
        <p:spPr>
          <a:xfrm>
            <a:off x="15259457" y="5114925"/>
            <a:ext cx="2404934" cy="3502026"/>
          </a:xfrm>
          <a:prstGeom prst="rect">
            <a:avLst/>
          </a:prstGeom>
        </p:spPr>
        <p:txBody>
          <a:bodyPr lIns="0" tIns="0" rIns="0" bIns="0" rtlCol="0" anchor="t">
            <a:spAutoFit/>
          </a:bodyPr>
          <a:lstStyle/>
          <a:p>
            <a:pPr algn="ctr">
              <a:lnSpc>
                <a:spcPts val="2799"/>
              </a:lnSpc>
              <a:spcBef>
                <a:spcPct val="0"/>
              </a:spcBef>
            </a:pPr>
            <a:r>
              <a:rPr lang="en-US" sz="1999" dirty="0">
                <a:solidFill>
                  <a:srgbClr val="FFFFFF"/>
                </a:solidFill>
                <a:latin typeface="Montserrat"/>
                <a:ea typeface="Montserrat"/>
                <a:cs typeface="Montserrat"/>
                <a:sym typeface="Montserrat"/>
              </a:rPr>
              <a:t>Maintain stable voltage levels in an islanded (autonomous) microgrid by predicting voltage deviations and optimizing control actions in real-time.</a:t>
            </a:r>
          </a:p>
        </p:txBody>
      </p:sp>
      <p:sp>
        <p:nvSpPr>
          <p:cNvPr id="28" name="Freeform 28"/>
          <p:cNvSpPr/>
          <p:nvPr/>
        </p:nvSpPr>
        <p:spPr>
          <a:xfrm rot="-10800000">
            <a:off x="-116335" y="-82396"/>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29" name="TextBox 29"/>
          <p:cNvSpPr txBox="1"/>
          <p:nvPr/>
        </p:nvSpPr>
        <p:spPr>
          <a:xfrm>
            <a:off x="502895" y="4142642"/>
            <a:ext cx="2972911" cy="824107"/>
          </a:xfrm>
          <a:prstGeom prst="rect">
            <a:avLst/>
          </a:prstGeom>
        </p:spPr>
        <p:txBody>
          <a:bodyPr lIns="0" tIns="0" rIns="0" bIns="0" rtlCol="0" anchor="t">
            <a:spAutoFit/>
          </a:bodyPr>
          <a:lstStyle/>
          <a:p>
            <a:pPr algn="ctr">
              <a:lnSpc>
                <a:spcPts val="3304"/>
              </a:lnSpc>
            </a:pPr>
            <a:r>
              <a:rPr lang="en-US" sz="2360" b="1" dirty="0">
                <a:solidFill>
                  <a:srgbClr val="FFFFFF"/>
                </a:solidFill>
                <a:latin typeface="Montserrat Bold"/>
                <a:ea typeface="Montserrat Bold"/>
                <a:cs typeface="Montserrat Bold"/>
                <a:sym typeface="Montserrat Bold"/>
              </a:rPr>
              <a:t>Image and Speech Recognition</a:t>
            </a:r>
          </a:p>
        </p:txBody>
      </p:sp>
      <p:sp>
        <p:nvSpPr>
          <p:cNvPr id="30" name="TextBox 30"/>
          <p:cNvSpPr txBox="1"/>
          <p:nvPr/>
        </p:nvSpPr>
        <p:spPr>
          <a:xfrm>
            <a:off x="4129895" y="4180984"/>
            <a:ext cx="2808386" cy="766472"/>
          </a:xfrm>
          <a:prstGeom prst="rect">
            <a:avLst/>
          </a:prstGeom>
        </p:spPr>
        <p:txBody>
          <a:bodyPr lIns="0" tIns="0" rIns="0" bIns="0" rtlCol="0" anchor="t">
            <a:spAutoFit/>
          </a:bodyPr>
          <a:lstStyle/>
          <a:p>
            <a:pPr algn="ctr">
              <a:lnSpc>
                <a:spcPts val="3094"/>
              </a:lnSpc>
            </a:pPr>
            <a:r>
              <a:rPr lang="en-US" sz="2210" b="1" dirty="0">
                <a:solidFill>
                  <a:srgbClr val="FFFFFF"/>
                </a:solidFill>
                <a:latin typeface="Montserrat Bold"/>
                <a:ea typeface="Montserrat Bold"/>
                <a:cs typeface="Montserrat Bold"/>
                <a:sym typeface="Montserrat Bold"/>
              </a:rPr>
              <a:t>Natural Language Processing (NLP)</a:t>
            </a:r>
          </a:p>
        </p:txBody>
      </p:sp>
      <p:sp>
        <p:nvSpPr>
          <p:cNvPr id="31" name="TextBox 31"/>
          <p:cNvSpPr txBox="1"/>
          <p:nvPr/>
        </p:nvSpPr>
        <p:spPr>
          <a:xfrm>
            <a:off x="7800122" y="4171459"/>
            <a:ext cx="2404934" cy="843044"/>
          </a:xfrm>
          <a:prstGeom prst="rect">
            <a:avLst/>
          </a:prstGeom>
        </p:spPr>
        <p:txBody>
          <a:bodyPr lIns="0" tIns="0" rIns="0" bIns="0" rtlCol="0" anchor="t">
            <a:spAutoFit/>
          </a:bodyPr>
          <a:lstStyle/>
          <a:p>
            <a:pPr algn="ctr">
              <a:lnSpc>
                <a:spcPts val="3408"/>
              </a:lnSpc>
            </a:pPr>
            <a:r>
              <a:rPr lang="en-US" sz="2434" b="1" dirty="0">
                <a:solidFill>
                  <a:srgbClr val="FFFFFF"/>
                </a:solidFill>
                <a:latin typeface="Montserrat Bold"/>
                <a:ea typeface="Montserrat Bold"/>
                <a:cs typeface="Montserrat Bold"/>
                <a:sym typeface="Montserrat Bold"/>
              </a:rPr>
              <a:t>Predictive Analytics</a:t>
            </a:r>
          </a:p>
        </p:txBody>
      </p:sp>
      <p:sp>
        <p:nvSpPr>
          <p:cNvPr id="32" name="TextBox 32"/>
          <p:cNvSpPr txBox="1"/>
          <p:nvPr/>
        </p:nvSpPr>
        <p:spPr>
          <a:xfrm>
            <a:off x="11466583" y="4171459"/>
            <a:ext cx="2436096" cy="914164"/>
          </a:xfrm>
          <a:prstGeom prst="rect">
            <a:avLst/>
          </a:prstGeom>
        </p:spPr>
        <p:txBody>
          <a:bodyPr lIns="0" tIns="0" rIns="0" bIns="0" rtlCol="0" anchor="t">
            <a:spAutoFit/>
          </a:bodyPr>
          <a:lstStyle/>
          <a:p>
            <a:pPr algn="ctr">
              <a:lnSpc>
                <a:spcPts val="3687"/>
              </a:lnSpc>
            </a:pPr>
            <a:r>
              <a:rPr lang="en-US" sz="2634" b="1" dirty="0">
                <a:solidFill>
                  <a:srgbClr val="FFFFFF"/>
                </a:solidFill>
                <a:latin typeface="Montserrat Bold"/>
                <a:ea typeface="Montserrat Bold"/>
                <a:cs typeface="Montserrat Bold"/>
                <a:sym typeface="Montserrat Bold"/>
              </a:rPr>
              <a:t>Autonomous Vehicles</a:t>
            </a:r>
          </a:p>
        </p:txBody>
      </p:sp>
      <p:sp>
        <p:nvSpPr>
          <p:cNvPr id="33" name="TextBox 33"/>
          <p:cNvSpPr txBox="1"/>
          <p:nvPr/>
        </p:nvSpPr>
        <p:spPr>
          <a:xfrm>
            <a:off x="15192782" y="4281446"/>
            <a:ext cx="2436096" cy="546500"/>
          </a:xfrm>
          <a:prstGeom prst="rect">
            <a:avLst/>
          </a:prstGeom>
        </p:spPr>
        <p:txBody>
          <a:bodyPr lIns="0" tIns="0" rIns="0" bIns="0" rtlCol="0" anchor="t">
            <a:spAutoFit/>
          </a:bodyPr>
          <a:lstStyle/>
          <a:p>
            <a:pPr algn="ctr">
              <a:lnSpc>
                <a:spcPts val="4527"/>
              </a:lnSpc>
            </a:pPr>
            <a:r>
              <a:rPr lang="en-US" sz="3234" b="1" dirty="0">
                <a:solidFill>
                  <a:srgbClr val="FFFFFF"/>
                </a:solidFill>
                <a:latin typeface="Montserrat Bold"/>
                <a:ea typeface="Montserrat Bold"/>
                <a:cs typeface="Montserrat Bold"/>
                <a:sym typeface="Montserrat Bold"/>
              </a:rPr>
              <a:t>Microgrid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24706"/>
              </a:srgbClr>
            </a:soli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3111"/>
                </a:lnSpc>
              </a:pPr>
              <a:endParaRPr dirty="0"/>
            </a:p>
          </p:txBody>
        </p:sp>
      </p:grpSp>
      <p:sp>
        <p:nvSpPr>
          <p:cNvPr id="6" name="Freeform 6"/>
          <p:cNvSpPr/>
          <p:nvPr/>
        </p:nvSpPr>
        <p:spPr>
          <a:xfrm>
            <a:off x="13727632" y="5538868"/>
            <a:ext cx="4697437" cy="4913254"/>
          </a:xfrm>
          <a:custGeom>
            <a:avLst/>
            <a:gdLst/>
            <a:ahLst/>
            <a:cxnLst/>
            <a:rect l="l" t="t" r="r" b="b"/>
            <a:pathLst>
              <a:path w="4697437" h="4913254">
                <a:moveTo>
                  <a:pt x="0" y="0"/>
                </a:moveTo>
                <a:lnTo>
                  <a:pt x="4697437" y="0"/>
                </a:lnTo>
                <a:lnTo>
                  <a:pt x="4697437" y="4913253"/>
                </a:lnTo>
                <a:lnTo>
                  <a:pt x="0" y="4913253"/>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3642799" y="1242268"/>
            <a:ext cx="11002403" cy="2228215"/>
          </a:xfrm>
          <a:prstGeom prst="rect">
            <a:avLst/>
          </a:prstGeom>
        </p:spPr>
        <p:txBody>
          <a:bodyPr lIns="0" tIns="0" rIns="0" bIns="0" rtlCol="0" anchor="t">
            <a:spAutoFit/>
          </a:bodyPr>
          <a:lstStyle/>
          <a:p>
            <a:pPr algn="ctr">
              <a:lnSpc>
                <a:spcPts val="8959"/>
              </a:lnSpc>
            </a:pPr>
            <a:r>
              <a:rPr lang="en-US" sz="6399" b="1" dirty="0">
                <a:solidFill>
                  <a:srgbClr val="FFFFFF"/>
                </a:solidFill>
                <a:latin typeface="Montserrat Bold"/>
                <a:ea typeface="Montserrat Bold"/>
                <a:cs typeface="Montserrat Bold"/>
                <a:sym typeface="Montserrat Bold"/>
              </a:rPr>
              <a:t>FLOW OF METHODOLOGY</a:t>
            </a:r>
          </a:p>
        </p:txBody>
      </p:sp>
      <p:sp>
        <p:nvSpPr>
          <p:cNvPr id="8" name="Freeform 8"/>
          <p:cNvSpPr/>
          <p:nvPr/>
        </p:nvSpPr>
        <p:spPr>
          <a:xfrm rot="-10800000">
            <a:off x="-116335" y="-82396"/>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317158" y="3906345"/>
            <a:ext cx="3313088" cy="5371188"/>
            <a:chOff x="0" y="0"/>
            <a:chExt cx="1037159" cy="1681445"/>
          </a:xfrm>
        </p:grpSpPr>
        <p:sp>
          <p:nvSpPr>
            <p:cNvPr id="10" name="Freeform 10"/>
            <p:cNvSpPr/>
            <p:nvPr/>
          </p:nvSpPr>
          <p:spPr>
            <a:xfrm>
              <a:off x="0" y="0"/>
              <a:ext cx="1037159" cy="1681445"/>
            </a:xfrm>
            <a:custGeom>
              <a:avLst/>
              <a:gdLst/>
              <a:ahLst/>
              <a:cxnLst/>
              <a:rect l="l" t="t" r="r" b="b"/>
              <a:pathLst>
                <a:path w="1037159" h="1681445">
                  <a:moveTo>
                    <a:pt x="37388" y="0"/>
                  </a:moveTo>
                  <a:lnTo>
                    <a:pt x="999771" y="0"/>
                  </a:lnTo>
                  <a:cubicBezTo>
                    <a:pt x="1009687" y="0"/>
                    <a:pt x="1019197" y="3939"/>
                    <a:pt x="1026208" y="10951"/>
                  </a:cubicBezTo>
                  <a:cubicBezTo>
                    <a:pt x="1033220" y="17962"/>
                    <a:pt x="1037159" y="27472"/>
                    <a:pt x="1037159" y="37388"/>
                  </a:cubicBezTo>
                  <a:lnTo>
                    <a:pt x="1037159" y="1644057"/>
                  </a:lnTo>
                  <a:cubicBezTo>
                    <a:pt x="1037159" y="1653973"/>
                    <a:pt x="1033220" y="1663483"/>
                    <a:pt x="1026208" y="1670495"/>
                  </a:cubicBezTo>
                  <a:cubicBezTo>
                    <a:pt x="1019197" y="1677506"/>
                    <a:pt x="1009687" y="1681445"/>
                    <a:pt x="999771" y="1681445"/>
                  </a:cubicBezTo>
                  <a:lnTo>
                    <a:pt x="37388" y="1681445"/>
                  </a:lnTo>
                  <a:cubicBezTo>
                    <a:pt x="27472" y="1681445"/>
                    <a:pt x="17962" y="1677506"/>
                    <a:pt x="10951" y="1670495"/>
                  </a:cubicBezTo>
                  <a:cubicBezTo>
                    <a:pt x="3939" y="1663483"/>
                    <a:pt x="0" y="1653973"/>
                    <a:pt x="0" y="1644057"/>
                  </a:cubicBezTo>
                  <a:lnTo>
                    <a:pt x="0" y="37388"/>
                  </a:lnTo>
                  <a:cubicBezTo>
                    <a:pt x="0" y="27472"/>
                    <a:pt x="3939" y="17962"/>
                    <a:pt x="10951" y="10951"/>
                  </a:cubicBezTo>
                  <a:cubicBezTo>
                    <a:pt x="17962" y="3939"/>
                    <a:pt x="27472" y="0"/>
                    <a:pt x="37388" y="0"/>
                  </a:cubicBezTo>
                  <a:close/>
                </a:path>
              </a:pathLst>
            </a:custGeom>
            <a:solidFill>
              <a:srgbClr val="48699F"/>
            </a:solidFill>
          </p:spPr>
        </p:sp>
        <p:sp>
          <p:nvSpPr>
            <p:cNvPr id="11" name="TextBox 11"/>
            <p:cNvSpPr txBox="1"/>
            <p:nvPr/>
          </p:nvSpPr>
          <p:spPr>
            <a:xfrm>
              <a:off x="0" y="-38100"/>
              <a:ext cx="1037159" cy="1719545"/>
            </a:xfrm>
            <a:prstGeom prst="rect">
              <a:avLst/>
            </a:prstGeom>
          </p:spPr>
          <p:txBody>
            <a:bodyPr lIns="0" tIns="0" rIns="0" bIns="0" rtlCol="0" anchor="ctr"/>
            <a:lstStyle/>
            <a:p>
              <a:pPr algn="ctr">
                <a:lnSpc>
                  <a:spcPts val="3111"/>
                </a:lnSpc>
              </a:pPr>
              <a:endParaRPr dirty="0"/>
            </a:p>
          </p:txBody>
        </p:sp>
      </p:grpSp>
      <p:grpSp>
        <p:nvGrpSpPr>
          <p:cNvPr id="12" name="Group 12"/>
          <p:cNvGrpSpPr/>
          <p:nvPr/>
        </p:nvGrpSpPr>
        <p:grpSpPr>
          <a:xfrm>
            <a:off x="4001721" y="3906345"/>
            <a:ext cx="3118235" cy="5332722"/>
            <a:chOff x="0" y="0"/>
            <a:chExt cx="976160" cy="1669403"/>
          </a:xfrm>
        </p:grpSpPr>
        <p:sp>
          <p:nvSpPr>
            <p:cNvPr id="13" name="Freeform 13"/>
            <p:cNvSpPr/>
            <p:nvPr/>
          </p:nvSpPr>
          <p:spPr>
            <a:xfrm>
              <a:off x="0" y="0"/>
              <a:ext cx="976160" cy="1669404"/>
            </a:xfrm>
            <a:custGeom>
              <a:avLst/>
              <a:gdLst/>
              <a:ahLst/>
              <a:cxnLst/>
              <a:rect l="l" t="t" r="r" b="b"/>
              <a:pathLst>
                <a:path w="976160" h="1669404">
                  <a:moveTo>
                    <a:pt x="39725" y="0"/>
                  </a:moveTo>
                  <a:lnTo>
                    <a:pt x="936436" y="0"/>
                  </a:lnTo>
                  <a:cubicBezTo>
                    <a:pt x="958375" y="0"/>
                    <a:pt x="976160" y="17785"/>
                    <a:pt x="976160" y="39725"/>
                  </a:cubicBezTo>
                  <a:lnTo>
                    <a:pt x="976160" y="1629679"/>
                  </a:lnTo>
                  <a:cubicBezTo>
                    <a:pt x="976160" y="1651618"/>
                    <a:pt x="958375" y="1669404"/>
                    <a:pt x="936436" y="1669404"/>
                  </a:cubicBezTo>
                  <a:lnTo>
                    <a:pt x="39725" y="1669404"/>
                  </a:lnTo>
                  <a:cubicBezTo>
                    <a:pt x="17785" y="1669404"/>
                    <a:pt x="0" y="1651618"/>
                    <a:pt x="0" y="1629679"/>
                  </a:cubicBezTo>
                  <a:lnTo>
                    <a:pt x="0" y="39725"/>
                  </a:lnTo>
                  <a:cubicBezTo>
                    <a:pt x="0" y="17785"/>
                    <a:pt x="17785" y="0"/>
                    <a:pt x="39725" y="0"/>
                  </a:cubicBezTo>
                  <a:close/>
                </a:path>
              </a:pathLst>
            </a:custGeom>
            <a:solidFill>
              <a:srgbClr val="48699F"/>
            </a:solidFill>
          </p:spPr>
        </p:sp>
        <p:sp>
          <p:nvSpPr>
            <p:cNvPr id="14" name="TextBox 14"/>
            <p:cNvSpPr txBox="1"/>
            <p:nvPr/>
          </p:nvSpPr>
          <p:spPr>
            <a:xfrm>
              <a:off x="0" y="-38100"/>
              <a:ext cx="976160" cy="1707503"/>
            </a:xfrm>
            <a:prstGeom prst="rect">
              <a:avLst/>
            </a:prstGeom>
          </p:spPr>
          <p:txBody>
            <a:bodyPr lIns="0" tIns="0" rIns="0" bIns="0" rtlCol="0" anchor="ctr"/>
            <a:lstStyle/>
            <a:p>
              <a:pPr algn="ctr">
                <a:lnSpc>
                  <a:spcPts val="3111"/>
                </a:lnSpc>
              </a:pPr>
              <a:endParaRPr dirty="0"/>
            </a:p>
          </p:txBody>
        </p:sp>
      </p:grpSp>
      <p:sp>
        <p:nvSpPr>
          <p:cNvPr id="15" name="TextBox 15"/>
          <p:cNvSpPr txBox="1"/>
          <p:nvPr/>
        </p:nvSpPr>
        <p:spPr>
          <a:xfrm>
            <a:off x="457297" y="6007878"/>
            <a:ext cx="3083451" cy="1987617"/>
          </a:xfrm>
          <a:prstGeom prst="rect">
            <a:avLst/>
          </a:prstGeom>
        </p:spPr>
        <p:txBody>
          <a:bodyPr lIns="0" tIns="0" rIns="0" bIns="0" rtlCol="0" anchor="t">
            <a:spAutoFit/>
          </a:bodyPr>
          <a:lstStyle/>
          <a:p>
            <a:pPr algn="ctr">
              <a:lnSpc>
                <a:spcPts val="3178"/>
              </a:lnSpc>
              <a:spcBef>
                <a:spcPct val="0"/>
              </a:spcBef>
            </a:pPr>
            <a:r>
              <a:rPr lang="en-US" sz="2270" dirty="0">
                <a:solidFill>
                  <a:srgbClr val="FFFFFF"/>
                </a:solidFill>
                <a:latin typeface="Montserrat"/>
                <a:ea typeface="Montserrat"/>
                <a:cs typeface="Montserrat"/>
                <a:sym typeface="Montserrat"/>
              </a:rPr>
              <a:t>A mathematical model of the microgrid is built using state-space equations. </a:t>
            </a:r>
          </a:p>
        </p:txBody>
      </p:sp>
      <p:sp>
        <p:nvSpPr>
          <p:cNvPr id="16" name="TextBox 16"/>
          <p:cNvSpPr txBox="1"/>
          <p:nvPr/>
        </p:nvSpPr>
        <p:spPr>
          <a:xfrm>
            <a:off x="4106796" y="6059202"/>
            <a:ext cx="3013160" cy="1934846"/>
          </a:xfrm>
          <a:prstGeom prst="rect">
            <a:avLst/>
          </a:prstGeom>
        </p:spPr>
        <p:txBody>
          <a:bodyPr lIns="0" tIns="0" rIns="0" bIns="0" rtlCol="0" anchor="t">
            <a:spAutoFit/>
          </a:bodyPr>
          <a:lstStyle/>
          <a:p>
            <a:pPr algn="ctr">
              <a:lnSpc>
                <a:spcPts val="3079"/>
              </a:lnSpc>
            </a:pPr>
            <a:r>
              <a:rPr lang="en-US" sz="2199" dirty="0">
                <a:solidFill>
                  <a:srgbClr val="FFFFFF"/>
                </a:solidFill>
                <a:latin typeface="Montserrat"/>
                <a:ea typeface="Montserrat"/>
                <a:cs typeface="Montserrat"/>
                <a:sym typeface="Montserrat"/>
              </a:rPr>
              <a:t>Adaptive droop equations are used to control voltage and frequency based on power.</a:t>
            </a:r>
          </a:p>
        </p:txBody>
      </p:sp>
      <p:grpSp>
        <p:nvGrpSpPr>
          <p:cNvPr id="17" name="Group 17"/>
          <p:cNvGrpSpPr/>
          <p:nvPr/>
        </p:nvGrpSpPr>
        <p:grpSpPr>
          <a:xfrm>
            <a:off x="11558511" y="4038983"/>
            <a:ext cx="2918325" cy="5219317"/>
            <a:chOff x="0" y="0"/>
            <a:chExt cx="913579" cy="1633902"/>
          </a:xfrm>
        </p:grpSpPr>
        <p:sp>
          <p:nvSpPr>
            <p:cNvPr id="18" name="Freeform 18"/>
            <p:cNvSpPr/>
            <p:nvPr/>
          </p:nvSpPr>
          <p:spPr>
            <a:xfrm>
              <a:off x="0" y="0"/>
              <a:ext cx="913579" cy="1633902"/>
            </a:xfrm>
            <a:custGeom>
              <a:avLst/>
              <a:gdLst/>
              <a:ahLst/>
              <a:cxnLst/>
              <a:rect l="l" t="t" r="r" b="b"/>
              <a:pathLst>
                <a:path w="913579" h="1633902">
                  <a:moveTo>
                    <a:pt x="42446" y="0"/>
                  </a:moveTo>
                  <a:lnTo>
                    <a:pt x="871133" y="0"/>
                  </a:lnTo>
                  <a:cubicBezTo>
                    <a:pt x="882390" y="0"/>
                    <a:pt x="893186" y="4472"/>
                    <a:pt x="901147" y="12432"/>
                  </a:cubicBezTo>
                  <a:cubicBezTo>
                    <a:pt x="909107" y="20392"/>
                    <a:pt x="913579" y="31188"/>
                    <a:pt x="913579" y="42446"/>
                  </a:cubicBezTo>
                  <a:lnTo>
                    <a:pt x="913579" y="1591456"/>
                  </a:lnTo>
                  <a:cubicBezTo>
                    <a:pt x="913579" y="1602714"/>
                    <a:pt x="909107" y="1613510"/>
                    <a:pt x="901147" y="1621470"/>
                  </a:cubicBezTo>
                  <a:cubicBezTo>
                    <a:pt x="893186" y="1629430"/>
                    <a:pt x="882390" y="1633902"/>
                    <a:pt x="871133" y="1633902"/>
                  </a:cubicBezTo>
                  <a:lnTo>
                    <a:pt x="42446" y="1633902"/>
                  </a:lnTo>
                  <a:cubicBezTo>
                    <a:pt x="31188" y="1633902"/>
                    <a:pt x="20392" y="1629430"/>
                    <a:pt x="12432" y="1621470"/>
                  </a:cubicBezTo>
                  <a:cubicBezTo>
                    <a:pt x="4472" y="1613510"/>
                    <a:pt x="0" y="1602714"/>
                    <a:pt x="0" y="1591456"/>
                  </a:cubicBezTo>
                  <a:lnTo>
                    <a:pt x="0" y="42446"/>
                  </a:lnTo>
                  <a:cubicBezTo>
                    <a:pt x="0" y="31188"/>
                    <a:pt x="4472" y="20392"/>
                    <a:pt x="12432" y="12432"/>
                  </a:cubicBezTo>
                  <a:cubicBezTo>
                    <a:pt x="20392" y="4472"/>
                    <a:pt x="31188" y="0"/>
                    <a:pt x="42446" y="0"/>
                  </a:cubicBezTo>
                  <a:close/>
                </a:path>
              </a:pathLst>
            </a:custGeom>
            <a:solidFill>
              <a:srgbClr val="48699F"/>
            </a:solidFill>
          </p:spPr>
        </p:sp>
        <p:sp>
          <p:nvSpPr>
            <p:cNvPr id="19" name="TextBox 19"/>
            <p:cNvSpPr txBox="1"/>
            <p:nvPr/>
          </p:nvSpPr>
          <p:spPr>
            <a:xfrm>
              <a:off x="0" y="-38100"/>
              <a:ext cx="913579" cy="1672002"/>
            </a:xfrm>
            <a:prstGeom prst="rect">
              <a:avLst/>
            </a:prstGeom>
          </p:spPr>
          <p:txBody>
            <a:bodyPr lIns="0" tIns="0" rIns="0" bIns="0" rtlCol="0" anchor="ctr"/>
            <a:lstStyle/>
            <a:p>
              <a:pPr algn="ctr">
                <a:lnSpc>
                  <a:spcPts val="3111"/>
                </a:lnSpc>
              </a:pPr>
              <a:endParaRPr dirty="0"/>
            </a:p>
          </p:txBody>
        </p:sp>
      </p:grpSp>
      <p:grpSp>
        <p:nvGrpSpPr>
          <p:cNvPr id="20" name="Group 20"/>
          <p:cNvGrpSpPr/>
          <p:nvPr/>
        </p:nvGrpSpPr>
        <p:grpSpPr>
          <a:xfrm>
            <a:off x="7708340" y="3957135"/>
            <a:ext cx="3113460" cy="5332722"/>
            <a:chOff x="0" y="0"/>
            <a:chExt cx="974666" cy="1669403"/>
          </a:xfrm>
        </p:grpSpPr>
        <p:sp>
          <p:nvSpPr>
            <p:cNvPr id="21" name="Freeform 21"/>
            <p:cNvSpPr/>
            <p:nvPr/>
          </p:nvSpPr>
          <p:spPr>
            <a:xfrm>
              <a:off x="0" y="0"/>
              <a:ext cx="974666" cy="1669404"/>
            </a:xfrm>
            <a:custGeom>
              <a:avLst/>
              <a:gdLst/>
              <a:ahLst/>
              <a:cxnLst/>
              <a:rect l="l" t="t" r="r" b="b"/>
              <a:pathLst>
                <a:path w="974666" h="1669404">
                  <a:moveTo>
                    <a:pt x="39786" y="0"/>
                  </a:moveTo>
                  <a:lnTo>
                    <a:pt x="934880" y="0"/>
                  </a:lnTo>
                  <a:cubicBezTo>
                    <a:pt x="956853" y="0"/>
                    <a:pt x="974666" y="17813"/>
                    <a:pt x="974666" y="39786"/>
                  </a:cubicBezTo>
                  <a:lnTo>
                    <a:pt x="974666" y="1629618"/>
                  </a:lnTo>
                  <a:cubicBezTo>
                    <a:pt x="974666" y="1651591"/>
                    <a:pt x="956853" y="1669404"/>
                    <a:pt x="934880" y="1669404"/>
                  </a:cubicBezTo>
                  <a:lnTo>
                    <a:pt x="39786" y="1669404"/>
                  </a:lnTo>
                  <a:cubicBezTo>
                    <a:pt x="17813" y="1669404"/>
                    <a:pt x="0" y="1651591"/>
                    <a:pt x="0" y="1629618"/>
                  </a:cubicBezTo>
                  <a:lnTo>
                    <a:pt x="0" y="39786"/>
                  </a:lnTo>
                  <a:cubicBezTo>
                    <a:pt x="0" y="17813"/>
                    <a:pt x="17813" y="0"/>
                    <a:pt x="39786" y="0"/>
                  </a:cubicBezTo>
                  <a:close/>
                </a:path>
              </a:pathLst>
            </a:custGeom>
            <a:solidFill>
              <a:srgbClr val="48699F"/>
            </a:solidFill>
          </p:spPr>
        </p:sp>
        <p:sp>
          <p:nvSpPr>
            <p:cNvPr id="22" name="TextBox 22"/>
            <p:cNvSpPr txBox="1"/>
            <p:nvPr/>
          </p:nvSpPr>
          <p:spPr>
            <a:xfrm>
              <a:off x="0" y="-38100"/>
              <a:ext cx="974666" cy="1707503"/>
            </a:xfrm>
            <a:prstGeom prst="rect">
              <a:avLst/>
            </a:prstGeom>
          </p:spPr>
          <p:txBody>
            <a:bodyPr lIns="0" tIns="0" rIns="0" bIns="0" rtlCol="0" anchor="ctr"/>
            <a:lstStyle/>
            <a:p>
              <a:pPr algn="ctr">
                <a:lnSpc>
                  <a:spcPts val="3111"/>
                </a:lnSpc>
              </a:pPr>
              <a:endParaRPr dirty="0"/>
            </a:p>
          </p:txBody>
        </p:sp>
      </p:grpSp>
      <p:sp>
        <p:nvSpPr>
          <p:cNvPr id="23" name="TextBox 23"/>
          <p:cNvSpPr txBox="1"/>
          <p:nvPr/>
        </p:nvSpPr>
        <p:spPr>
          <a:xfrm>
            <a:off x="7990674" y="6076540"/>
            <a:ext cx="2649702" cy="2101820"/>
          </a:xfrm>
          <a:prstGeom prst="rect">
            <a:avLst/>
          </a:prstGeom>
        </p:spPr>
        <p:txBody>
          <a:bodyPr lIns="0" tIns="0" rIns="0" bIns="0" rtlCol="0" anchor="t">
            <a:spAutoFit/>
          </a:bodyPr>
          <a:lstStyle/>
          <a:p>
            <a:pPr algn="ctr">
              <a:lnSpc>
                <a:spcPts val="2801"/>
              </a:lnSpc>
            </a:pPr>
            <a:r>
              <a:rPr lang="en-US" sz="2001" dirty="0">
                <a:solidFill>
                  <a:srgbClr val="FFFFFF"/>
                </a:solidFill>
                <a:latin typeface="Montserrat"/>
                <a:ea typeface="Montserrat"/>
                <a:cs typeface="Montserrat"/>
                <a:sym typeface="Montserrat"/>
              </a:rPr>
              <a:t>A neural network is trained on simulated power data to learn voltage and frequency behavior.</a:t>
            </a:r>
          </a:p>
        </p:txBody>
      </p:sp>
      <p:sp>
        <p:nvSpPr>
          <p:cNvPr id="24" name="TextBox 24"/>
          <p:cNvSpPr txBox="1"/>
          <p:nvPr/>
        </p:nvSpPr>
        <p:spPr>
          <a:xfrm>
            <a:off x="11511093" y="6249879"/>
            <a:ext cx="2965742" cy="1989456"/>
          </a:xfrm>
          <a:prstGeom prst="rect">
            <a:avLst/>
          </a:prstGeom>
        </p:spPr>
        <p:txBody>
          <a:bodyPr lIns="0" tIns="0" rIns="0" bIns="0" rtlCol="0" anchor="t">
            <a:spAutoFit/>
          </a:bodyPr>
          <a:lstStyle/>
          <a:p>
            <a:pPr algn="ctr">
              <a:lnSpc>
                <a:spcPts val="3219"/>
              </a:lnSpc>
              <a:spcBef>
                <a:spcPct val="0"/>
              </a:spcBef>
            </a:pPr>
            <a:r>
              <a:rPr lang="en-US" sz="2299" dirty="0">
                <a:solidFill>
                  <a:srgbClr val="FFFFFF"/>
                </a:solidFill>
                <a:latin typeface="Montserrat"/>
                <a:ea typeface="Montserrat"/>
                <a:cs typeface="Montserrat"/>
                <a:sym typeface="Montserrat"/>
              </a:rPr>
              <a:t>The trained ANN predicts voltage and frequency more accurately in real time. </a:t>
            </a:r>
          </a:p>
        </p:txBody>
      </p:sp>
      <p:sp>
        <p:nvSpPr>
          <p:cNvPr id="25" name="TextBox 25"/>
          <p:cNvSpPr txBox="1"/>
          <p:nvPr/>
        </p:nvSpPr>
        <p:spPr>
          <a:xfrm>
            <a:off x="615992" y="4421084"/>
            <a:ext cx="2766059" cy="771924"/>
          </a:xfrm>
          <a:prstGeom prst="rect">
            <a:avLst/>
          </a:prstGeom>
        </p:spPr>
        <p:txBody>
          <a:bodyPr lIns="0" tIns="0" rIns="0" bIns="0" rtlCol="0" anchor="t">
            <a:spAutoFit/>
          </a:bodyPr>
          <a:lstStyle/>
          <a:p>
            <a:pPr algn="ctr">
              <a:lnSpc>
                <a:spcPts val="3128"/>
              </a:lnSpc>
            </a:pPr>
            <a:r>
              <a:rPr lang="en-US" sz="2234" b="1" dirty="0">
                <a:solidFill>
                  <a:srgbClr val="FFFFFF"/>
                </a:solidFill>
                <a:latin typeface="Montserrat Bold"/>
                <a:ea typeface="Montserrat Bold"/>
                <a:cs typeface="Montserrat Bold"/>
                <a:sym typeface="Montserrat Bold"/>
              </a:rPr>
              <a:t>Model microgrid system </a:t>
            </a:r>
          </a:p>
        </p:txBody>
      </p:sp>
      <p:sp>
        <p:nvSpPr>
          <p:cNvPr id="26" name="TextBox 26"/>
          <p:cNvSpPr txBox="1"/>
          <p:nvPr/>
        </p:nvSpPr>
        <p:spPr>
          <a:xfrm>
            <a:off x="4277313" y="4421084"/>
            <a:ext cx="2436096" cy="807484"/>
          </a:xfrm>
          <a:prstGeom prst="rect">
            <a:avLst/>
          </a:prstGeom>
        </p:spPr>
        <p:txBody>
          <a:bodyPr lIns="0" tIns="0" rIns="0" bIns="0" rtlCol="0" anchor="t">
            <a:spAutoFit/>
          </a:bodyPr>
          <a:lstStyle/>
          <a:p>
            <a:pPr algn="ctr">
              <a:lnSpc>
                <a:spcPts val="3268"/>
              </a:lnSpc>
            </a:pPr>
            <a:r>
              <a:rPr lang="en-US" sz="2334" b="1" dirty="0">
                <a:solidFill>
                  <a:srgbClr val="FFFFFF"/>
                </a:solidFill>
                <a:latin typeface="Montserrat Bold"/>
                <a:ea typeface="Montserrat Bold"/>
                <a:cs typeface="Montserrat Bold"/>
                <a:sym typeface="Montserrat Bold"/>
              </a:rPr>
              <a:t>Apply droop control</a:t>
            </a:r>
          </a:p>
        </p:txBody>
      </p:sp>
      <p:sp>
        <p:nvSpPr>
          <p:cNvPr id="27" name="TextBox 27"/>
          <p:cNvSpPr txBox="1"/>
          <p:nvPr/>
        </p:nvSpPr>
        <p:spPr>
          <a:xfrm>
            <a:off x="8015306" y="4456644"/>
            <a:ext cx="2436096" cy="771924"/>
          </a:xfrm>
          <a:prstGeom prst="rect">
            <a:avLst/>
          </a:prstGeom>
        </p:spPr>
        <p:txBody>
          <a:bodyPr lIns="0" tIns="0" rIns="0" bIns="0" rtlCol="0" anchor="t">
            <a:spAutoFit/>
          </a:bodyPr>
          <a:lstStyle/>
          <a:p>
            <a:pPr algn="ctr">
              <a:lnSpc>
                <a:spcPts val="3128"/>
              </a:lnSpc>
            </a:pPr>
            <a:r>
              <a:rPr lang="en-US" sz="2234" b="1" dirty="0">
                <a:solidFill>
                  <a:srgbClr val="FFFFFF"/>
                </a:solidFill>
                <a:latin typeface="Montserrat Bold"/>
                <a:ea typeface="Montserrat Bold"/>
                <a:cs typeface="Montserrat Bold"/>
                <a:sym typeface="Montserrat Bold"/>
              </a:rPr>
              <a:t>Train ANN model </a:t>
            </a:r>
          </a:p>
        </p:txBody>
      </p:sp>
      <p:sp>
        <p:nvSpPr>
          <p:cNvPr id="28" name="TextBox 28"/>
          <p:cNvSpPr txBox="1"/>
          <p:nvPr/>
        </p:nvSpPr>
        <p:spPr>
          <a:xfrm>
            <a:off x="11511093" y="4501729"/>
            <a:ext cx="3010485" cy="726839"/>
          </a:xfrm>
          <a:prstGeom prst="rect">
            <a:avLst/>
          </a:prstGeom>
        </p:spPr>
        <p:txBody>
          <a:bodyPr lIns="0" tIns="0" rIns="0" bIns="0" rtlCol="0" anchor="t">
            <a:spAutoFit/>
          </a:bodyPr>
          <a:lstStyle/>
          <a:p>
            <a:pPr algn="ctr">
              <a:lnSpc>
                <a:spcPts val="2988"/>
              </a:lnSpc>
            </a:pPr>
            <a:r>
              <a:rPr lang="en-US" sz="2134" b="1" dirty="0">
                <a:solidFill>
                  <a:srgbClr val="FFFFFF"/>
                </a:solidFill>
                <a:latin typeface="Montserrat Bold"/>
                <a:ea typeface="Montserrat Bold"/>
                <a:cs typeface="Montserrat Bold"/>
                <a:sym typeface="Montserrat Bold"/>
              </a:rPr>
              <a:t>Predict voltage/frequency</a:t>
            </a:r>
          </a:p>
        </p:txBody>
      </p:sp>
      <p:grpSp>
        <p:nvGrpSpPr>
          <p:cNvPr id="29" name="Group 29"/>
          <p:cNvGrpSpPr/>
          <p:nvPr/>
        </p:nvGrpSpPr>
        <p:grpSpPr>
          <a:xfrm>
            <a:off x="15010028" y="4013838"/>
            <a:ext cx="2694913" cy="5219317"/>
            <a:chOff x="0" y="0"/>
            <a:chExt cx="843640" cy="1633902"/>
          </a:xfrm>
        </p:grpSpPr>
        <p:sp>
          <p:nvSpPr>
            <p:cNvPr id="30" name="Freeform 30"/>
            <p:cNvSpPr/>
            <p:nvPr/>
          </p:nvSpPr>
          <p:spPr>
            <a:xfrm>
              <a:off x="0" y="0"/>
              <a:ext cx="843640" cy="1633902"/>
            </a:xfrm>
            <a:custGeom>
              <a:avLst/>
              <a:gdLst/>
              <a:ahLst/>
              <a:cxnLst/>
              <a:rect l="l" t="t" r="r" b="b"/>
              <a:pathLst>
                <a:path w="843640" h="1633902">
                  <a:moveTo>
                    <a:pt x="45965" y="0"/>
                  </a:moveTo>
                  <a:lnTo>
                    <a:pt x="797675" y="0"/>
                  </a:lnTo>
                  <a:cubicBezTo>
                    <a:pt x="809866" y="0"/>
                    <a:pt x="821557" y="4843"/>
                    <a:pt x="830177" y="13463"/>
                  </a:cubicBezTo>
                  <a:cubicBezTo>
                    <a:pt x="838797" y="22083"/>
                    <a:pt x="843640" y="33774"/>
                    <a:pt x="843640" y="45965"/>
                  </a:cubicBezTo>
                  <a:lnTo>
                    <a:pt x="843640" y="1587938"/>
                  </a:lnTo>
                  <a:cubicBezTo>
                    <a:pt x="843640" y="1613323"/>
                    <a:pt x="823061" y="1633902"/>
                    <a:pt x="797675" y="1633902"/>
                  </a:cubicBezTo>
                  <a:lnTo>
                    <a:pt x="45965" y="1633902"/>
                  </a:lnTo>
                  <a:cubicBezTo>
                    <a:pt x="20579" y="1633902"/>
                    <a:pt x="0" y="1613323"/>
                    <a:pt x="0" y="1587938"/>
                  </a:cubicBezTo>
                  <a:lnTo>
                    <a:pt x="0" y="45965"/>
                  </a:lnTo>
                  <a:cubicBezTo>
                    <a:pt x="0" y="20579"/>
                    <a:pt x="20579" y="0"/>
                    <a:pt x="45965" y="0"/>
                  </a:cubicBezTo>
                  <a:close/>
                </a:path>
              </a:pathLst>
            </a:custGeom>
            <a:solidFill>
              <a:srgbClr val="48699F"/>
            </a:solidFill>
          </p:spPr>
        </p:sp>
        <p:sp>
          <p:nvSpPr>
            <p:cNvPr id="31" name="TextBox 31"/>
            <p:cNvSpPr txBox="1"/>
            <p:nvPr/>
          </p:nvSpPr>
          <p:spPr>
            <a:xfrm>
              <a:off x="0" y="-38100"/>
              <a:ext cx="843640" cy="1672002"/>
            </a:xfrm>
            <a:prstGeom prst="rect">
              <a:avLst/>
            </a:prstGeom>
          </p:spPr>
          <p:txBody>
            <a:bodyPr lIns="0" tIns="0" rIns="0" bIns="0" rtlCol="0" anchor="ctr"/>
            <a:lstStyle/>
            <a:p>
              <a:pPr algn="ctr">
                <a:lnSpc>
                  <a:spcPts val="3111"/>
                </a:lnSpc>
              </a:pPr>
              <a:endParaRPr dirty="0"/>
            </a:p>
          </p:txBody>
        </p:sp>
      </p:grpSp>
      <p:sp>
        <p:nvSpPr>
          <p:cNvPr id="32" name="TextBox 32"/>
          <p:cNvSpPr txBox="1"/>
          <p:nvPr/>
        </p:nvSpPr>
        <p:spPr>
          <a:xfrm>
            <a:off x="14852242" y="4430609"/>
            <a:ext cx="3010485" cy="726839"/>
          </a:xfrm>
          <a:prstGeom prst="rect">
            <a:avLst/>
          </a:prstGeom>
        </p:spPr>
        <p:txBody>
          <a:bodyPr lIns="0" tIns="0" rIns="0" bIns="0" rtlCol="0" anchor="t">
            <a:spAutoFit/>
          </a:bodyPr>
          <a:lstStyle/>
          <a:p>
            <a:pPr algn="ctr">
              <a:lnSpc>
                <a:spcPts val="2988"/>
              </a:lnSpc>
            </a:pPr>
            <a:r>
              <a:rPr lang="en-US" sz="2134" b="1" dirty="0">
                <a:solidFill>
                  <a:srgbClr val="FFFFFF"/>
                </a:solidFill>
                <a:latin typeface="Montserrat Bold"/>
                <a:ea typeface="Montserrat Bold"/>
                <a:cs typeface="Montserrat Bold"/>
                <a:sym typeface="Montserrat Bold"/>
              </a:rPr>
              <a:t>Compare with traditional</a:t>
            </a:r>
          </a:p>
        </p:txBody>
      </p:sp>
      <p:sp>
        <p:nvSpPr>
          <p:cNvPr id="33" name="TextBox 33"/>
          <p:cNvSpPr txBox="1"/>
          <p:nvPr/>
        </p:nvSpPr>
        <p:spPr>
          <a:xfrm>
            <a:off x="15086228" y="6259404"/>
            <a:ext cx="2618713" cy="2213611"/>
          </a:xfrm>
          <a:prstGeom prst="rect">
            <a:avLst/>
          </a:prstGeom>
        </p:spPr>
        <p:txBody>
          <a:bodyPr lIns="0" tIns="0" rIns="0" bIns="0" rtlCol="0" anchor="t">
            <a:spAutoFit/>
          </a:bodyPr>
          <a:lstStyle/>
          <a:p>
            <a:pPr algn="ctr">
              <a:lnSpc>
                <a:spcPts val="2939"/>
              </a:lnSpc>
            </a:pPr>
            <a:r>
              <a:rPr lang="en-US" sz="2099" dirty="0">
                <a:solidFill>
                  <a:srgbClr val="FFFFFF"/>
                </a:solidFill>
                <a:latin typeface="Montserrat"/>
                <a:ea typeface="Montserrat"/>
                <a:cs typeface="Montserrat"/>
                <a:sym typeface="Montserrat"/>
              </a:rPr>
              <a:t>The ANN-based method is tested against standard droop control to show improved stability.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sp>
        <p:nvSpPr>
          <p:cNvPr id="3" name="TextBox 3"/>
          <p:cNvSpPr txBox="1"/>
          <p:nvPr/>
        </p:nvSpPr>
        <p:spPr>
          <a:xfrm>
            <a:off x="802191" y="91519"/>
            <a:ext cx="16457109" cy="937181"/>
          </a:xfrm>
          <a:prstGeom prst="rect">
            <a:avLst/>
          </a:prstGeom>
        </p:spPr>
        <p:txBody>
          <a:bodyPr lIns="0" tIns="0" rIns="0" bIns="0" rtlCol="0" anchor="t">
            <a:spAutoFit/>
          </a:bodyPr>
          <a:lstStyle/>
          <a:p>
            <a:pPr algn="ctr">
              <a:lnSpc>
                <a:spcPts val="7669"/>
              </a:lnSpc>
            </a:pPr>
            <a:r>
              <a:rPr lang="en-US" sz="5478" u="sng" dirty="0">
                <a:solidFill>
                  <a:srgbClr val="FFFFFF"/>
                </a:solidFill>
                <a:latin typeface="Montserrat"/>
                <a:ea typeface="Montserrat"/>
                <a:cs typeface="Montserrat"/>
                <a:sym typeface="Montserrat"/>
              </a:rPr>
              <a:t>MODEL MICROGRID SYSTEM – STEP-BY-STEP</a:t>
            </a:r>
          </a:p>
        </p:txBody>
      </p:sp>
      <p:sp>
        <p:nvSpPr>
          <p:cNvPr id="4" name="Freeform 4"/>
          <p:cNvSpPr/>
          <p:nvPr/>
        </p:nvSpPr>
        <p:spPr>
          <a:xfrm>
            <a:off x="13727632" y="5538868"/>
            <a:ext cx="4697437" cy="4913254"/>
          </a:xfrm>
          <a:custGeom>
            <a:avLst/>
            <a:gdLst/>
            <a:ahLst/>
            <a:cxnLst/>
            <a:rect l="l" t="t" r="r" b="b"/>
            <a:pathLst>
              <a:path w="4697437" h="4913254">
                <a:moveTo>
                  <a:pt x="0" y="0"/>
                </a:moveTo>
                <a:lnTo>
                  <a:pt x="4697437" y="0"/>
                </a:lnTo>
                <a:lnTo>
                  <a:pt x="4697437" y="4913253"/>
                </a:lnTo>
                <a:lnTo>
                  <a:pt x="0" y="4913253"/>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5" name="Freeform 5"/>
          <p:cNvSpPr/>
          <p:nvPr/>
        </p:nvSpPr>
        <p:spPr>
          <a:xfrm rot="-10800000">
            <a:off x="-116335" y="-82396"/>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802191" y="1122681"/>
            <a:ext cx="16566489" cy="8679973"/>
          </a:xfrm>
          <a:prstGeom prst="rect">
            <a:avLst/>
          </a:prstGeom>
        </p:spPr>
        <p:txBody>
          <a:bodyPr lIns="0" tIns="0" rIns="0" bIns="0" rtlCol="0" anchor="t">
            <a:spAutoFit/>
          </a:bodyPr>
          <a:lstStyle/>
          <a:p>
            <a:pPr algn="l">
              <a:lnSpc>
                <a:spcPts val="5066"/>
              </a:lnSpc>
            </a:pPr>
            <a:r>
              <a:rPr lang="en-US" sz="3618" b="1" dirty="0">
                <a:solidFill>
                  <a:srgbClr val="FFFFFF"/>
                </a:solidFill>
                <a:latin typeface="Old Standard Bold"/>
                <a:ea typeface="Old Standard Bold"/>
                <a:cs typeface="Old Standard Bold"/>
                <a:sym typeface="Old Standard Bold"/>
              </a:rPr>
              <a:t>• Identify key parts -</a:t>
            </a:r>
          </a:p>
          <a:p>
            <a:pPr algn="l">
              <a:lnSpc>
                <a:spcPts val="4086"/>
              </a:lnSpc>
            </a:pPr>
            <a:r>
              <a:rPr lang="en-US" sz="2918" b="1" dirty="0">
                <a:solidFill>
                  <a:srgbClr val="FFFFFF"/>
                </a:solidFill>
                <a:latin typeface="Montserrat Bold"/>
                <a:ea typeface="Montserrat Bold"/>
                <a:cs typeface="Montserrat Bold"/>
                <a:sym typeface="Montserrat Bold"/>
              </a:rPr>
              <a:t>    Include voltage, current, frequency, control signal, and PI controller in the model.</a:t>
            </a:r>
          </a:p>
          <a:p>
            <a:pPr algn="l">
              <a:lnSpc>
                <a:spcPts val="4086"/>
              </a:lnSpc>
            </a:pPr>
            <a:endParaRPr lang="en-US" sz="2918" b="1" dirty="0">
              <a:solidFill>
                <a:srgbClr val="FFFFFF"/>
              </a:solidFill>
              <a:latin typeface="Montserrat Bold"/>
              <a:ea typeface="Montserrat Bold"/>
              <a:cs typeface="Montserrat Bold"/>
              <a:sym typeface="Montserrat Bold"/>
            </a:endParaRPr>
          </a:p>
          <a:p>
            <a:pPr algn="l">
              <a:lnSpc>
                <a:spcPts val="4506"/>
              </a:lnSpc>
            </a:pPr>
            <a:r>
              <a:rPr lang="en-US" sz="3218" b="1" dirty="0">
                <a:solidFill>
                  <a:srgbClr val="FFFFFF"/>
                </a:solidFill>
                <a:latin typeface="Old Standard Bold"/>
                <a:ea typeface="Old Standard Bold"/>
                <a:cs typeface="Old Standard Bold"/>
                <a:sym typeface="Old Standard Bold"/>
              </a:rPr>
              <a:t> • Use basic electrical rules - </a:t>
            </a:r>
          </a:p>
          <a:p>
            <a:pPr algn="l">
              <a:lnSpc>
                <a:spcPts val="4086"/>
              </a:lnSpc>
            </a:pPr>
            <a:r>
              <a:rPr lang="en-US" sz="2918" b="1" dirty="0">
                <a:solidFill>
                  <a:srgbClr val="FFFFFF"/>
                </a:solidFill>
                <a:latin typeface="Montserrat Bold"/>
                <a:ea typeface="Montserrat Bold"/>
                <a:cs typeface="Montserrat Bold"/>
                <a:sym typeface="Montserrat Bold"/>
              </a:rPr>
              <a:t>    Apply Kirchhoff’s Laws to describe how voltage and current change over time.</a:t>
            </a:r>
          </a:p>
          <a:p>
            <a:pPr algn="l">
              <a:lnSpc>
                <a:spcPts val="4086"/>
              </a:lnSpc>
            </a:pPr>
            <a:endParaRPr lang="en-US" sz="2918" b="1" dirty="0">
              <a:solidFill>
                <a:srgbClr val="FFFFFF"/>
              </a:solidFill>
              <a:latin typeface="Montserrat Bold"/>
              <a:ea typeface="Montserrat Bold"/>
              <a:cs typeface="Montserrat Bold"/>
              <a:sym typeface="Montserrat Bold"/>
            </a:endParaRPr>
          </a:p>
          <a:p>
            <a:pPr algn="l">
              <a:lnSpc>
                <a:spcPts val="4506"/>
              </a:lnSpc>
            </a:pPr>
            <a:r>
              <a:rPr lang="en-US" sz="3218" b="1" dirty="0">
                <a:solidFill>
                  <a:srgbClr val="FFFFFF"/>
                </a:solidFill>
                <a:latin typeface="Old Standard Bold"/>
                <a:ea typeface="Old Standard Bold"/>
                <a:cs typeface="Old Standard Bold"/>
                <a:sym typeface="Old Standard Bold"/>
              </a:rPr>
              <a:t> • Include virtual inertia - </a:t>
            </a:r>
          </a:p>
          <a:p>
            <a:pPr algn="l">
              <a:lnSpc>
                <a:spcPts val="4086"/>
              </a:lnSpc>
            </a:pPr>
            <a:r>
              <a:rPr lang="en-US" sz="2918" b="1" dirty="0">
                <a:solidFill>
                  <a:srgbClr val="FFFFFF"/>
                </a:solidFill>
                <a:latin typeface="Montserrat Bold"/>
                <a:ea typeface="Montserrat Bold"/>
                <a:cs typeface="Montserrat Bold"/>
                <a:sym typeface="Montserrat Bold"/>
              </a:rPr>
              <a:t>    Add equations to show how frequency changes when power changes (to mimic real generators). </a:t>
            </a:r>
          </a:p>
          <a:p>
            <a:pPr algn="l">
              <a:lnSpc>
                <a:spcPts val="4086"/>
              </a:lnSpc>
            </a:pPr>
            <a:endParaRPr lang="en-US" sz="2918" b="1" dirty="0">
              <a:solidFill>
                <a:srgbClr val="FFFFFF"/>
              </a:solidFill>
              <a:latin typeface="Montserrat Bold"/>
              <a:ea typeface="Montserrat Bold"/>
              <a:cs typeface="Montserrat Bold"/>
              <a:sym typeface="Montserrat Bold"/>
            </a:endParaRPr>
          </a:p>
          <a:p>
            <a:pPr algn="l">
              <a:lnSpc>
                <a:spcPts val="4506"/>
              </a:lnSpc>
            </a:pPr>
            <a:r>
              <a:rPr lang="en-US" sz="3218" b="1" dirty="0">
                <a:solidFill>
                  <a:srgbClr val="FFFFFF"/>
                </a:solidFill>
                <a:latin typeface="Old Standard Bold"/>
                <a:ea typeface="Old Standard Bold"/>
                <a:cs typeface="Old Standard Bold"/>
                <a:sym typeface="Old Standard Bold"/>
              </a:rPr>
              <a:t>• Write equations in matrix form - </a:t>
            </a:r>
          </a:p>
          <a:p>
            <a:pPr algn="l">
              <a:lnSpc>
                <a:spcPts val="4086"/>
              </a:lnSpc>
            </a:pPr>
            <a:r>
              <a:rPr lang="en-US" sz="2918" b="1" dirty="0">
                <a:solidFill>
                  <a:srgbClr val="FFFFFF"/>
                </a:solidFill>
                <a:latin typeface="Montserrat Bold"/>
                <a:ea typeface="Montserrat Bold"/>
                <a:cs typeface="Montserrat Bold"/>
                <a:sym typeface="Montserrat Bold"/>
              </a:rPr>
              <a:t>   Convert all the system behavior into state-space equations (A, B, C, D matrices).</a:t>
            </a:r>
          </a:p>
          <a:p>
            <a:pPr algn="l">
              <a:lnSpc>
                <a:spcPts val="4086"/>
              </a:lnSpc>
            </a:pPr>
            <a:r>
              <a:rPr lang="en-US" sz="2918" b="1" dirty="0">
                <a:solidFill>
                  <a:srgbClr val="FFFFFF"/>
                </a:solidFill>
                <a:latin typeface="Montserrat Bold"/>
                <a:ea typeface="Montserrat Bold"/>
                <a:cs typeface="Montserrat Bold"/>
                <a:sym typeface="Montserrat Bold"/>
              </a:rPr>
              <a:t> </a:t>
            </a:r>
          </a:p>
          <a:p>
            <a:pPr algn="l">
              <a:lnSpc>
                <a:spcPts val="4780"/>
              </a:lnSpc>
            </a:pPr>
            <a:r>
              <a:rPr lang="en-US" sz="3414" b="1" dirty="0">
                <a:solidFill>
                  <a:srgbClr val="FFFFFF"/>
                </a:solidFill>
                <a:latin typeface="Old Standard Bold"/>
                <a:ea typeface="Old Standard Bold"/>
                <a:cs typeface="Old Standard Bold"/>
                <a:sym typeface="Old Standard Bold"/>
              </a:rPr>
              <a:t>• Prepare for simulation - </a:t>
            </a:r>
          </a:p>
          <a:p>
            <a:pPr algn="l">
              <a:lnSpc>
                <a:spcPts val="4086"/>
              </a:lnSpc>
            </a:pPr>
            <a:r>
              <a:rPr lang="en-US" sz="2918" b="1" dirty="0">
                <a:solidFill>
                  <a:srgbClr val="FFFFFF"/>
                </a:solidFill>
                <a:latin typeface="Montserrat Bold"/>
                <a:ea typeface="Montserrat Bold"/>
                <a:cs typeface="Montserrat Bold"/>
                <a:sym typeface="Montserrat Bold"/>
              </a:rPr>
              <a:t>   Finalize the model so it can be used in Python to simulate microgrid behavior under different power loads.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sp>
        <p:nvSpPr>
          <p:cNvPr id="3" name="Freeform 3"/>
          <p:cNvSpPr/>
          <p:nvPr/>
        </p:nvSpPr>
        <p:spPr>
          <a:xfrm>
            <a:off x="13727632" y="5538868"/>
            <a:ext cx="4697437" cy="4913254"/>
          </a:xfrm>
          <a:custGeom>
            <a:avLst/>
            <a:gdLst/>
            <a:ahLst/>
            <a:cxnLst/>
            <a:rect l="l" t="t" r="r" b="b"/>
            <a:pathLst>
              <a:path w="4697437" h="4913254">
                <a:moveTo>
                  <a:pt x="0" y="0"/>
                </a:moveTo>
                <a:lnTo>
                  <a:pt x="4697437" y="0"/>
                </a:lnTo>
                <a:lnTo>
                  <a:pt x="4697437" y="4913253"/>
                </a:lnTo>
                <a:lnTo>
                  <a:pt x="0" y="4913253"/>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4" name="Freeform 4"/>
          <p:cNvSpPr/>
          <p:nvPr/>
        </p:nvSpPr>
        <p:spPr>
          <a:xfrm rot="-10800000">
            <a:off x="-116335" y="-82396"/>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596698" y="901907"/>
            <a:ext cx="17094604" cy="9216772"/>
          </a:xfrm>
          <a:prstGeom prst="rect">
            <a:avLst/>
          </a:prstGeom>
        </p:spPr>
        <p:txBody>
          <a:bodyPr lIns="0" tIns="0" rIns="0" bIns="0" rtlCol="0" anchor="t">
            <a:spAutoFit/>
          </a:bodyPr>
          <a:lstStyle/>
          <a:p>
            <a:pPr algn="l">
              <a:lnSpc>
                <a:spcPts val="3863"/>
              </a:lnSpc>
            </a:pPr>
            <a:r>
              <a:rPr lang="en-US" sz="2759" dirty="0">
                <a:solidFill>
                  <a:srgbClr val="FFFFFF"/>
                </a:solidFill>
                <a:latin typeface="Montserrat"/>
                <a:ea typeface="Montserrat"/>
                <a:cs typeface="Montserrat"/>
                <a:sym typeface="Montserrat"/>
              </a:rPr>
              <a:t>• This project employs an Artificial Neural Network (ANN)-based approach to enhance voltage and frequency stability in microgrids by replacing traditional droop control with a data-driven predictive model. </a:t>
            </a:r>
          </a:p>
          <a:p>
            <a:pPr algn="l">
              <a:lnSpc>
                <a:spcPts val="3863"/>
              </a:lnSpc>
            </a:pPr>
            <a:endParaRPr lang="en-US" sz="2759" dirty="0">
              <a:solidFill>
                <a:srgbClr val="FFFFFF"/>
              </a:solidFill>
              <a:latin typeface="Montserrat"/>
              <a:ea typeface="Montserrat"/>
              <a:cs typeface="Montserrat"/>
              <a:sym typeface="Montserrat"/>
            </a:endParaRPr>
          </a:p>
          <a:p>
            <a:pPr algn="l">
              <a:lnSpc>
                <a:spcPts val="3863"/>
              </a:lnSpc>
            </a:pPr>
            <a:r>
              <a:rPr lang="en-US" sz="2759" dirty="0">
                <a:solidFill>
                  <a:srgbClr val="FFFFFF"/>
                </a:solidFill>
                <a:latin typeface="Montserrat"/>
                <a:ea typeface="Montserrat"/>
                <a:cs typeface="Montserrat"/>
                <a:sym typeface="Montserrat"/>
              </a:rPr>
              <a:t>• Synthetic active and reactive power inputs (P, Q) are generated to mimic varying load conditions, while real voltage and frequency measurements from PMU data are used as targets. The ANN is trained to learn the nonlinear relationship between P, Q and the corresponding voltage and frequency outputs, with a strong focus on optimizing voltage near 230V. </a:t>
            </a:r>
          </a:p>
          <a:p>
            <a:pPr algn="l">
              <a:lnSpc>
                <a:spcPts val="3863"/>
              </a:lnSpc>
            </a:pPr>
            <a:endParaRPr lang="en-US" sz="2759" dirty="0">
              <a:solidFill>
                <a:srgbClr val="FFFFFF"/>
              </a:solidFill>
              <a:latin typeface="Montserrat"/>
              <a:ea typeface="Montserrat"/>
              <a:cs typeface="Montserrat"/>
              <a:sym typeface="Montserrat"/>
            </a:endParaRPr>
          </a:p>
          <a:p>
            <a:pPr algn="l">
              <a:lnSpc>
                <a:spcPts val="3863"/>
              </a:lnSpc>
            </a:pPr>
            <a:r>
              <a:rPr lang="en-US" sz="2759" dirty="0">
                <a:solidFill>
                  <a:srgbClr val="FFFFFF"/>
                </a:solidFill>
                <a:latin typeface="Montserrat"/>
                <a:ea typeface="Montserrat"/>
                <a:cs typeface="Montserrat"/>
                <a:sym typeface="Montserrat"/>
              </a:rPr>
              <a:t>• The dataset is normalized using Min-Max scaling, and a deep neural network with multiple dense layers is trained using a custom loss function that heavily penalizes deviations from the desired voltage level. This ensures the model not only minimizes prediction error but also actively regulates voltage toward the optimal 230V. After training, the ANN is evaluated against test data, and its predictions are compared to actual values to assess performance.</a:t>
            </a:r>
          </a:p>
          <a:p>
            <a:pPr algn="l">
              <a:lnSpc>
                <a:spcPts val="3863"/>
              </a:lnSpc>
            </a:pPr>
            <a:r>
              <a:rPr lang="en-US" sz="2759" dirty="0">
                <a:solidFill>
                  <a:srgbClr val="FFFFFF"/>
                </a:solidFill>
                <a:latin typeface="Montserrat"/>
                <a:ea typeface="Montserrat"/>
                <a:cs typeface="Montserrat"/>
                <a:sym typeface="Montserrat"/>
              </a:rPr>
              <a:t> </a:t>
            </a:r>
          </a:p>
          <a:p>
            <a:pPr algn="l">
              <a:lnSpc>
                <a:spcPts val="3863"/>
              </a:lnSpc>
            </a:pPr>
            <a:r>
              <a:rPr lang="en-US" sz="2759" dirty="0">
                <a:solidFill>
                  <a:srgbClr val="FFFFFF"/>
                </a:solidFill>
                <a:latin typeface="Montserrat"/>
                <a:ea typeface="Montserrat"/>
                <a:cs typeface="Montserrat"/>
                <a:sym typeface="Montserrat"/>
              </a:rPr>
              <a:t>• Plots of voltage, frequency, and loss evolution visually demonstrate the ANN’s effectiveness. This methodology aligns with the paper’s proposed adaptive ANN-based droop control framework, providing a scalable, real-time solution for voltage and frequency regulation in dynamically changing microgrid environments.</a:t>
            </a:r>
          </a:p>
        </p:txBody>
      </p:sp>
      <p:sp>
        <p:nvSpPr>
          <p:cNvPr id="6" name="TextBox 6"/>
          <p:cNvSpPr txBox="1"/>
          <p:nvPr/>
        </p:nvSpPr>
        <p:spPr>
          <a:xfrm>
            <a:off x="1812708" y="111855"/>
            <a:ext cx="13451237" cy="704913"/>
          </a:xfrm>
          <a:prstGeom prst="rect">
            <a:avLst/>
          </a:prstGeom>
        </p:spPr>
        <p:txBody>
          <a:bodyPr lIns="0" tIns="0" rIns="0" bIns="0" rtlCol="0" anchor="t">
            <a:spAutoFit/>
          </a:bodyPr>
          <a:lstStyle/>
          <a:p>
            <a:pPr algn="ctr">
              <a:lnSpc>
                <a:spcPts val="5771"/>
              </a:lnSpc>
              <a:spcBef>
                <a:spcPct val="0"/>
              </a:spcBef>
            </a:pPr>
            <a:r>
              <a:rPr lang="en-US" sz="4122" u="sng" dirty="0">
                <a:solidFill>
                  <a:srgbClr val="FFFFFF"/>
                </a:solidFill>
                <a:latin typeface="Prata"/>
                <a:ea typeface="Prata"/>
                <a:cs typeface="Prata"/>
                <a:sym typeface="Prata"/>
              </a:rPr>
              <a:t>METHODOLOGY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408</TotalTime>
  <Words>1988</Words>
  <Application>Microsoft Office PowerPoint</Application>
  <PresentationFormat>Custom</PresentationFormat>
  <Paragraphs>102</Paragraphs>
  <Slides>19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Montserrat</vt:lpstr>
      <vt:lpstr>Montserrat Bold</vt:lpstr>
      <vt:lpstr>Old Standard</vt:lpstr>
      <vt:lpstr>Prata</vt:lpstr>
      <vt:lpstr>Arial</vt:lpstr>
      <vt:lpstr>Brick Sans</vt:lpstr>
      <vt:lpstr>Roca One</vt:lpstr>
      <vt:lpstr>Calibri</vt:lpstr>
      <vt:lpstr>Old Standard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International Conference on Recent Advancements in Artificial Intelligence, Computational Intelligence, and Inclusive Technologies | ICRAIC2IT - 2025</dc:title>
  <cp:lastModifiedBy>Jishnu Teja Dandamudi</cp:lastModifiedBy>
  <cp:revision>4</cp:revision>
  <dcterms:created xsi:type="dcterms:W3CDTF">2006-08-16T00:00:00Z</dcterms:created>
  <dcterms:modified xsi:type="dcterms:W3CDTF">2025-05-03T05:20:00Z</dcterms:modified>
  <dc:identifier>DAGmT-YGXpI</dc:identifier>
</cp:coreProperties>
</file>